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88" r:id="rId3"/>
    <p:sldId id="257" r:id="rId4"/>
    <p:sldId id="261" r:id="rId5"/>
    <p:sldId id="262" r:id="rId6"/>
    <p:sldId id="263" r:id="rId7"/>
    <p:sldId id="291" r:id="rId8"/>
    <p:sldId id="270" r:id="rId9"/>
    <p:sldId id="265" r:id="rId10"/>
    <p:sldId id="290" r:id="rId11"/>
    <p:sldId id="272" r:id="rId12"/>
    <p:sldId id="292" r:id="rId13"/>
    <p:sldId id="275" r:id="rId14"/>
    <p:sldId id="273" r:id="rId15"/>
    <p:sldId id="274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93" r:id="rId25"/>
    <p:sldId id="284" r:id="rId26"/>
    <p:sldId id="285" r:id="rId27"/>
    <p:sldId id="295" r:id="rId28"/>
    <p:sldId id="286" r:id="rId29"/>
    <p:sldId id="294" r:id="rId30"/>
    <p:sldId id="287" r:id="rId31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9C00"/>
    <a:srgbClr val="EE6600"/>
    <a:srgbClr val="3349A7"/>
    <a:srgbClr val="007E9F"/>
    <a:srgbClr val="09609C"/>
    <a:srgbClr val="E58709"/>
    <a:srgbClr val="579111"/>
    <a:srgbClr val="8CB22C"/>
    <a:srgbClr val="A2CC33"/>
    <a:srgbClr val="7085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863" autoAdjust="0"/>
  </p:normalViewPr>
  <p:slideViewPr>
    <p:cSldViewPr snapToGrid="0">
      <p:cViewPr>
        <p:scale>
          <a:sx n="100" d="100"/>
          <a:sy n="100" d="100"/>
        </p:scale>
        <p:origin x="-1860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4A1FED-DB92-4A09-BDD3-750F3934D0C6}" type="datetimeFigureOut">
              <a:rPr lang="ko-KR" altLang="en-US" smtClean="0"/>
              <a:pPr/>
              <a:t>2020-02-27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D823CA-8093-4CAF-8E3E-26D34FC649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8929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823CA-8093-4CAF-8E3E-26D34FC649ED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8565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823CA-8093-4CAF-8E3E-26D34FC649ED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8565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823CA-8093-4CAF-8E3E-26D34FC649ED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8565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823CA-8093-4CAF-8E3E-26D34FC649ED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8565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823CA-8093-4CAF-8E3E-26D34FC649ED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8565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823CA-8093-4CAF-8E3E-26D34FC649ED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8565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823CA-8093-4CAF-8E3E-26D34FC649ED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85658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823CA-8093-4CAF-8E3E-26D34FC649ED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85658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823CA-8093-4CAF-8E3E-26D34FC649ED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8565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823CA-8093-4CAF-8E3E-26D34FC649ED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85658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823CA-8093-4CAF-8E3E-26D34FC649ED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8565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823CA-8093-4CAF-8E3E-26D34FC649ED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85658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823CA-8093-4CAF-8E3E-26D34FC649ED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8565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B798A-B444-4D87-BF5C-F4E025F3AA25}" type="datetimeFigureOut">
              <a:rPr lang="ko-KR" altLang="en-US" smtClean="0"/>
              <a:pPr/>
              <a:t>2020-02-27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C38E-0646-431B-90CB-C3853CE1FD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2957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B798A-B444-4D87-BF5C-F4E025F3AA25}" type="datetimeFigureOut">
              <a:rPr lang="ko-KR" altLang="en-US" smtClean="0"/>
              <a:pPr/>
              <a:t>2020-02-27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C38E-0646-431B-90CB-C3853CE1FD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176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B798A-B444-4D87-BF5C-F4E025F3AA25}" type="datetimeFigureOut">
              <a:rPr lang="ko-KR" altLang="en-US" smtClean="0"/>
              <a:pPr/>
              <a:t>2020-02-27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C38E-0646-431B-90CB-C3853CE1FD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7147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B798A-B444-4D87-BF5C-F4E025F3AA25}" type="datetimeFigureOut">
              <a:rPr lang="ko-KR" altLang="en-US" smtClean="0"/>
              <a:pPr/>
              <a:t>2020-02-27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C38E-0646-431B-90CB-C3853CE1FD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7489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B798A-B444-4D87-BF5C-F4E025F3AA25}" type="datetimeFigureOut">
              <a:rPr lang="ko-KR" altLang="en-US" smtClean="0"/>
              <a:pPr/>
              <a:t>2020-02-27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C38E-0646-431B-90CB-C3853CE1FD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3685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B798A-B444-4D87-BF5C-F4E025F3AA25}" type="datetimeFigureOut">
              <a:rPr lang="ko-KR" altLang="en-US" smtClean="0"/>
              <a:pPr/>
              <a:t>2020-02-27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C38E-0646-431B-90CB-C3853CE1FD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754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B798A-B444-4D87-BF5C-F4E025F3AA25}" type="datetimeFigureOut">
              <a:rPr lang="ko-KR" altLang="en-US" smtClean="0"/>
              <a:pPr/>
              <a:t>2020-02-27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C38E-0646-431B-90CB-C3853CE1FD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5253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B798A-B444-4D87-BF5C-F4E025F3AA25}" type="datetimeFigureOut">
              <a:rPr lang="ko-KR" altLang="en-US" smtClean="0"/>
              <a:pPr/>
              <a:t>2020-02-27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C38E-0646-431B-90CB-C3853CE1FD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851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B798A-B444-4D87-BF5C-F4E025F3AA25}" type="datetimeFigureOut">
              <a:rPr lang="ko-KR" altLang="en-US" smtClean="0"/>
              <a:pPr/>
              <a:t>2020-02-27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C38E-0646-431B-90CB-C3853CE1FD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530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B798A-B444-4D87-BF5C-F4E025F3AA25}" type="datetimeFigureOut">
              <a:rPr lang="ko-KR" altLang="en-US" smtClean="0"/>
              <a:pPr/>
              <a:t>2020-02-27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C38E-0646-431B-90CB-C3853CE1FD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2923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B798A-B444-4D87-BF5C-F4E025F3AA25}" type="datetimeFigureOut">
              <a:rPr lang="ko-KR" altLang="en-US" smtClean="0"/>
              <a:pPr/>
              <a:t>2020-02-27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C38E-0646-431B-90CB-C3853CE1FD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319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B798A-B444-4D87-BF5C-F4E025F3AA25}" type="datetimeFigureOut">
              <a:rPr lang="ko-KR" altLang="en-US" smtClean="0"/>
              <a:pPr/>
              <a:t>2020-02-27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9C38E-0646-431B-90CB-C3853CE1FD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860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148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3368085" y="2388888"/>
            <a:ext cx="5399706" cy="700606"/>
            <a:chOff x="2863260" y="2169813"/>
            <a:chExt cx="5399706" cy="700606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2863260" y="2170053"/>
              <a:ext cx="5399706" cy="700126"/>
            </a:xfrm>
            <a:prstGeom prst="roundRect">
              <a:avLst>
                <a:gd name="adj" fmla="val 13994"/>
              </a:avLst>
            </a:prstGeom>
            <a:solidFill>
              <a:srgbClr val="00B5E5"/>
            </a:solidFill>
            <a:ln w="6350">
              <a:solidFill>
                <a:srgbClr val="00B5E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3832990" y="2170053"/>
              <a:ext cx="4076570" cy="700126"/>
            </a:xfrm>
            <a:prstGeom prst="roundRect">
              <a:avLst>
                <a:gd name="adj" fmla="val 13994"/>
              </a:avLst>
            </a:prstGeom>
            <a:solidFill>
              <a:schemeClr val="tx1">
                <a:alpha val="1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3912112" y="2169813"/>
              <a:ext cx="4302248" cy="700606"/>
            </a:xfrm>
            <a:prstGeom prst="roundRect">
              <a:avLst>
                <a:gd name="adj" fmla="val 13078"/>
              </a:avLst>
            </a:prstGeom>
            <a:gradFill flip="none" rotWithShape="1">
              <a:gsLst>
                <a:gs pos="87000">
                  <a:schemeClr val="bg1"/>
                </a:gs>
                <a:gs pos="0">
                  <a:schemeClr val="bg1"/>
                </a:gs>
                <a:gs pos="100000">
                  <a:schemeClr val="bg1"/>
                </a:gs>
                <a:gs pos="94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63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2144" rIns="54000" bIns="52144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4179571" y="2327756"/>
              <a:ext cx="3768090" cy="3847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ko-KR" altLang="en-US" sz="25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투표를 </a:t>
              </a:r>
              <a:r>
                <a:rPr lang="ko-KR" altLang="en-US" sz="2500" b="1" spc="-1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하는 이유 </a:t>
              </a:r>
              <a:endParaRPr lang="ko-KR" altLang="en-US" sz="25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2913342" y="2250812"/>
              <a:ext cx="954099" cy="53860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spcAft>
                  <a:spcPts val="200"/>
                </a:spcAft>
              </a:pPr>
              <a:r>
                <a:rPr lang="en-US" altLang="ko-KR" sz="3500" spc="-10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Times New Roman" panose="02020603050405020304" pitchFamily="18" charset="0"/>
                </a:rPr>
                <a:t>1</a:t>
              </a:r>
              <a:endParaRPr lang="ko-KR" altLang="en-US" sz="3500" spc="-10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3368085" y="3252348"/>
            <a:ext cx="5399706" cy="700606"/>
            <a:chOff x="2863260" y="2997809"/>
            <a:chExt cx="5399706" cy="700606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863260" y="2998049"/>
              <a:ext cx="5399706" cy="700126"/>
            </a:xfrm>
            <a:prstGeom prst="roundRect">
              <a:avLst>
                <a:gd name="adj" fmla="val 13994"/>
              </a:avLst>
            </a:prstGeom>
            <a:solidFill>
              <a:srgbClr val="A2CC33"/>
            </a:solidFill>
            <a:ln w="6350">
              <a:solidFill>
                <a:srgbClr val="A2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3832990" y="2998049"/>
              <a:ext cx="4076570" cy="700126"/>
            </a:xfrm>
            <a:prstGeom prst="roundRect">
              <a:avLst>
                <a:gd name="adj" fmla="val 13994"/>
              </a:avLst>
            </a:prstGeom>
            <a:solidFill>
              <a:schemeClr val="tx1">
                <a:alpha val="1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3912112" y="2997809"/>
              <a:ext cx="4302248" cy="700606"/>
            </a:xfrm>
            <a:prstGeom prst="roundRect">
              <a:avLst>
                <a:gd name="adj" fmla="val 13078"/>
              </a:avLst>
            </a:prstGeom>
            <a:gradFill flip="none" rotWithShape="1">
              <a:gsLst>
                <a:gs pos="87000">
                  <a:schemeClr val="bg1"/>
                </a:gs>
                <a:gs pos="0">
                  <a:schemeClr val="bg1"/>
                </a:gs>
                <a:gs pos="100000">
                  <a:schemeClr val="bg1"/>
                </a:gs>
                <a:gs pos="94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63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2144" rIns="54000" bIns="52144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4179571" y="3155752"/>
              <a:ext cx="3768090" cy="3847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ko-KR" altLang="en-US" sz="2500" b="1" spc="-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선거의 </a:t>
              </a:r>
              <a:r>
                <a:rPr lang="ko-KR" altLang="en-US" sz="2500" b="1" spc="-1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원칙</a:t>
              </a:r>
              <a:endParaRPr lang="ko-KR" altLang="en-US" sz="2500" b="1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913342" y="3078808"/>
              <a:ext cx="954099" cy="53860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spcAft>
                  <a:spcPts val="200"/>
                </a:spcAft>
              </a:pPr>
              <a:r>
                <a:rPr lang="en-US" altLang="ko-KR" sz="3500" spc="-10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Times New Roman" panose="02020603050405020304" pitchFamily="18" charset="0"/>
                </a:rPr>
                <a:t>2</a:t>
              </a:r>
              <a:endParaRPr lang="ko-KR" altLang="en-US" sz="3500" spc="-10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3368085" y="4115808"/>
            <a:ext cx="5399706" cy="700606"/>
            <a:chOff x="2863260" y="4005064"/>
            <a:chExt cx="5399706" cy="700606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2863260" y="4005304"/>
              <a:ext cx="5399706" cy="700126"/>
            </a:xfrm>
            <a:prstGeom prst="roundRect">
              <a:avLst>
                <a:gd name="adj" fmla="val 13994"/>
              </a:avLst>
            </a:prstGeom>
            <a:solidFill>
              <a:srgbClr val="639BDF"/>
            </a:solidFill>
            <a:ln w="6350">
              <a:solidFill>
                <a:srgbClr val="639B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3832990" y="4005304"/>
              <a:ext cx="4076570" cy="700126"/>
            </a:xfrm>
            <a:prstGeom prst="roundRect">
              <a:avLst>
                <a:gd name="adj" fmla="val 13994"/>
              </a:avLst>
            </a:prstGeom>
            <a:solidFill>
              <a:schemeClr val="tx1">
                <a:alpha val="1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3912112" y="4005064"/>
              <a:ext cx="4302248" cy="700606"/>
            </a:xfrm>
            <a:prstGeom prst="roundRect">
              <a:avLst>
                <a:gd name="adj" fmla="val 13078"/>
              </a:avLst>
            </a:prstGeom>
            <a:gradFill flip="none" rotWithShape="1">
              <a:gsLst>
                <a:gs pos="87000">
                  <a:schemeClr val="bg1"/>
                </a:gs>
                <a:gs pos="0">
                  <a:schemeClr val="bg1"/>
                </a:gs>
                <a:gs pos="100000">
                  <a:schemeClr val="bg1"/>
                </a:gs>
                <a:gs pos="94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63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2144" rIns="54000" bIns="52144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4179571" y="4163007"/>
              <a:ext cx="3768090" cy="3847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ko-KR" altLang="en-US" sz="2500" b="1" spc="-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투표하기 전 알아야 할 것</a:t>
              </a: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2913342" y="4086063"/>
              <a:ext cx="954099" cy="53860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spcAft>
                  <a:spcPts val="200"/>
                </a:spcAft>
              </a:pPr>
              <a:r>
                <a:rPr lang="en-US" altLang="ko-KR" sz="3500" spc="-10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Times New Roman" panose="02020603050405020304" pitchFamily="18" charset="0"/>
                </a:rPr>
                <a:t>3</a:t>
              </a:r>
              <a:endParaRPr lang="ko-KR" altLang="en-US" sz="3500" spc="-10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3368085" y="4979268"/>
            <a:ext cx="5399706" cy="700606"/>
            <a:chOff x="2863260" y="4941168"/>
            <a:chExt cx="5399706" cy="700606"/>
          </a:xfrm>
        </p:grpSpPr>
        <p:sp>
          <p:nvSpPr>
            <p:cNvPr id="21" name="모서리가 둥근 직사각형 20"/>
            <p:cNvSpPr/>
            <p:nvPr/>
          </p:nvSpPr>
          <p:spPr>
            <a:xfrm>
              <a:off x="2863260" y="4941408"/>
              <a:ext cx="5399706" cy="700126"/>
            </a:xfrm>
            <a:prstGeom prst="roundRect">
              <a:avLst>
                <a:gd name="adj" fmla="val 13994"/>
              </a:avLst>
            </a:prstGeom>
            <a:solidFill>
              <a:srgbClr val="7085E4"/>
            </a:solidFill>
            <a:ln w="6350">
              <a:solidFill>
                <a:srgbClr val="7085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3832990" y="4941408"/>
              <a:ext cx="4076570" cy="700126"/>
            </a:xfrm>
            <a:prstGeom prst="roundRect">
              <a:avLst>
                <a:gd name="adj" fmla="val 13994"/>
              </a:avLst>
            </a:prstGeom>
            <a:solidFill>
              <a:schemeClr val="tx1">
                <a:alpha val="1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3912112" y="4941168"/>
              <a:ext cx="4302248" cy="700606"/>
            </a:xfrm>
            <a:prstGeom prst="roundRect">
              <a:avLst>
                <a:gd name="adj" fmla="val 13078"/>
              </a:avLst>
            </a:prstGeom>
            <a:gradFill flip="none" rotWithShape="1">
              <a:gsLst>
                <a:gs pos="87000">
                  <a:schemeClr val="bg1"/>
                </a:gs>
                <a:gs pos="0">
                  <a:schemeClr val="bg1"/>
                </a:gs>
                <a:gs pos="100000">
                  <a:schemeClr val="bg1"/>
                </a:gs>
                <a:gs pos="94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63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2144" rIns="54000" bIns="52144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4179571" y="5099111"/>
              <a:ext cx="3768090" cy="38472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ko-KR" altLang="en-US" sz="2500" b="1" spc="-1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투표하는 방법</a:t>
              </a: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2913342" y="5022167"/>
              <a:ext cx="954099" cy="53860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spcAft>
                  <a:spcPts val="200"/>
                </a:spcAft>
              </a:pPr>
              <a:r>
                <a:rPr lang="en-US" altLang="ko-KR" sz="3500" spc="-10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Times New Roman" panose="02020603050405020304" pitchFamily="18" charset="0"/>
                </a:rPr>
                <a:t>4</a:t>
              </a:r>
              <a:endParaRPr lang="ko-KR" altLang="en-US" sz="3500" spc="-10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3368085" y="1647766"/>
            <a:ext cx="5138132" cy="61555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en-US" altLang="ko-KR" sz="4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Contens</a:t>
            </a:r>
            <a:endParaRPr lang="ko-KR" altLang="en-US" sz="4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43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9" y="270868"/>
            <a:ext cx="862416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01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 dirty="0" smtClean="0">
                <a:solidFill>
                  <a:srgbClr val="007E9F"/>
                </a:solidFill>
              </a:rPr>
              <a:t>투표를 하는 이유 </a:t>
            </a:r>
            <a:endParaRPr lang="ko-KR" altLang="en-US" sz="3000" dirty="0">
              <a:solidFill>
                <a:srgbClr val="007E9F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80085" y="4736019"/>
            <a:ext cx="2880360" cy="140551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ko-KR" altLang="en-US" sz="22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민주주의 </a:t>
            </a:r>
            <a:r>
              <a:rPr lang="ko-KR" altLang="en-US" sz="22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국가의</a:t>
            </a:r>
            <a:endParaRPr lang="en-US" altLang="ko-KR" sz="2200" spc="-120" smtClean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  <a:p>
            <a:pPr latinLnBrk="0">
              <a:spcBef>
                <a:spcPts val="200"/>
              </a:spcBef>
            </a:pPr>
            <a:r>
              <a:rPr lang="ko-KR" altLang="en-US" sz="22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주인은 국민입니다</a:t>
            </a:r>
            <a:r>
              <a:rPr lang="en-US" altLang="ko-KR" sz="22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  <a:p>
            <a:pPr latinLnBrk="0">
              <a:spcBef>
                <a:spcPts val="200"/>
              </a:spcBef>
            </a:pPr>
            <a:r>
              <a:rPr lang="ko-KR" altLang="en-US" sz="22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국민은 나라의 일에 참여할 수 </a:t>
            </a:r>
            <a:r>
              <a:rPr lang="ko-KR" altLang="en-US" sz="22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있습니다</a:t>
            </a:r>
            <a:r>
              <a:rPr lang="en-US" altLang="ko-KR" sz="22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2200" spc="-12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18534" y="4723195"/>
            <a:ext cx="2880360" cy="143116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ko-KR" altLang="en-US" sz="22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하지만</a:t>
            </a:r>
          </a:p>
          <a:p>
            <a:pPr latinLnBrk="0">
              <a:spcBef>
                <a:spcPts val="200"/>
              </a:spcBef>
            </a:pPr>
            <a:r>
              <a:rPr lang="ko-KR" altLang="en-US" sz="22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모든 </a:t>
            </a:r>
            <a:r>
              <a:rPr lang="ko-KR" altLang="en-US" sz="22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국민이</a:t>
            </a:r>
          </a:p>
          <a:p>
            <a:pPr latinLnBrk="0">
              <a:spcBef>
                <a:spcPts val="200"/>
              </a:spcBef>
            </a:pPr>
            <a:r>
              <a:rPr lang="ko-KR" altLang="en-US" sz="22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나라의 일에</a:t>
            </a:r>
          </a:p>
          <a:p>
            <a:pPr latinLnBrk="0">
              <a:spcBef>
                <a:spcPts val="200"/>
              </a:spcBef>
            </a:pPr>
            <a:r>
              <a:rPr lang="ko-KR" altLang="en-US" sz="22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직접 </a:t>
            </a:r>
            <a:r>
              <a:rPr lang="ko-KR" altLang="en-US" sz="22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참여할 수가 없습니다</a:t>
            </a:r>
            <a:r>
              <a:rPr lang="en-US" altLang="ko-KR" sz="22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2200" spc="-12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pic>
        <p:nvPicPr>
          <p:cNvPr id="2072" name="Picture 2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5" t="4860" r="7405" b="4418"/>
          <a:stretch/>
        </p:blipFill>
        <p:spPr bwMode="auto">
          <a:xfrm>
            <a:off x="784645" y="1700808"/>
            <a:ext cx="3231312" cy="2649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3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986" y="1761504"/>
            <a:ext cx="3630728" cy="252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00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9" y="270868"/>
            <a:ext cx="862416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01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latinLnBrk="0">
              <a:spcBef>
                <a:spcPts val="200"/>
              </a:spcBef>
              <a:defRPr sz="30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7E9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r>
              <a:rPr lang="ko-KR" altLang="en-US" dirty="0" smtClean="0"/>
              <a:t>투표를 하는 이유 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680085" y="4905296"/>
            <a:ext cx="3348990" cy="106695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ko-KR" altLang="en-US" sz="22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그래서</a:t>
            </a:r>
          </a:p>
          <a:p>
            <a:pPr latinLnBrk="0">
              <a:spcBef>
                <a:spcPts val="200"/>
              </a:spcBef>
            </a:pPr>
            <a:r>
              <a:rPr lang="ko-KR" altLang="en-US" sz="22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국민들은 대표를 뽑아서</a:t>
            </a:r>
          </a:p>
          <a:p>
            <a:pPr latinLnBrk="0">
              <a:spcBef>
                <a:spcPts val="200"/>
              </a:spcBef>
            </a:pPr>
            <a:r>
              <a:rPr lang="ko-KR" altLang="en-US" sz="22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나라의 일을 대신하게 합니다</a:t>
            </a:r>
            <a:r>
              <a:rPr lang="en-US" altLang="ko-KR" sz="22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5018534" y="4905296"/>
            <a:ext cx="3348990" cy="702756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ko-KR" altLang="en-US" sz="22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국민의 대표는</a:t>
            </a:r>
          </a:p>
          <a:p>
            <a:pPr latinLnBrk="0">
              <a:spcBef>
                <a:spcPts val="200"/>
              </a:spcBef>
            </a:pPr>
            <a:r>
              <a:rPr lang="ko-KR" altLang="en-US" sz="22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국민이 투표로 뽑습니다</a:t>
            </a:r>
            <a:r>
              <a:rPr lang="en-US" altLang="ko-KR" sz="22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87" y="2060848"/>
            <a:ext cx="3551428" cy="1929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292" y="1655086"/>
            <a:ext cx="3014116" cy="2741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159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9" y="270868"/>
            <a:ext cx="862416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01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latinLnBrk="0">
              <a:spcBef>
                <a:spcPts val="200"/>
              </a:spcBef>
              <a:defRPr sz="30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7E9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r>
              <a:rPr lang="ko-KR" altLang="en-US" dirty="0" smtClean="0"/>
              <a:t>투표를 하는 이유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759143" y="3419793"/>
            <a:ext cx="3282315" cy="24622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algn="ctr" latinLnBrk="0">
              <a:spcBef>
                <a:spcPts val="200"/>
              </a:spcBef>
            </a:pPr>
            <a:r>
              <a:rPr lang="ko-KR" altLang="en-US" sz="1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대통령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5102543" y="3419793"/>
            <a:ext cx="3282315" cy="24622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algn="ctr" latinLnBrk="0">
              <a:spcBef>
                <a:spcPts val="200"/>
              </a:spcBef>
            </a:pPr>
            <a:r>
              <a:rPr lang="ko-KR" altLang="en-US" sz="1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국회의원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759143" y="5873592"/>
            <a:ext cx="3282315" cy="49244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algn="ctr" latinLnBrk="0"/>
            <a:r>
              <a:rPr lang="ko-KR" altLang="en-US" sz="1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지방자치단체장</a:t>
            </a:r>
            <a:r>
              <a:rPr lang="en-US" altLang="ko-KR" sz="12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12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시장</a:t>
            </a:r>
            <a:r>
              <a:rPr lang="en-US" altLang="ko-KR" sz="12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</a:t>
            </a:r>
            <a:r>
              <a:rPr lang="ko-KR" altLang="en-US" sz="12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도지사</a:t>
            </a:r>
            <a:r>
              <a:rPr lang="en-US" altLang="ko-KR" sz="12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</a:t>
            </a:r>
            <a:r>
              <a:rPr lang="ko-KR" altLang="en-US" sz="12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군수 등</a:t>
            </a:r>
            <a:r>
              <a:rPr lang="en-US" altLang="ko-KR" sz="12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</a:p>
          <a:p>
            <a:pPr algn="ctr" latinLnBrk="0"/>
            <a:r>
              <a:rPr lang="ko-KR" altLang="en-US" sz="1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지방의원</a:t>
            </a:r>
            <a:r>
              <a:rPr lang="en-US" altLang="ko-KR" sz="12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12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시</a:t>
            </a:r>
            <a:r>
              <a:rPr lang="en-US" altLang="ko-KR" sz="12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·</a:t>
            </a:r>
            <a:r>
              <a:rPr lang="ko-KR" altLang="en-US" sz="12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도의원</a:t>
            </a:r>
            <a:r>
              <a:rPr lang="en-US" altLang="ko-KR" sz="12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</a:t>
            </a:r>
            <a:r>
              <a:rPr lang="ko-KR" altLang="en-US" sz="12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군ㆍ구의원</a:t>
            </a:r>
            <a:r>
              <a:rPr lang="en-US" altLang="ko-KR" sz="12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endParaRPr lang="ko-KR" altLang="en-US" sz="1200" spc="-8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102543" y="5996703"/>
            <a:ext cx="3282315" cy="24622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algn="ctr" latinLnBrk="0">
              <a:spcBef>
                <a:spcPts val="200"/>
              </a:spcBef>
            </a:pPr>
            <a:r>
              <a:rPr lang="ko-KR" altLang="en-US" sz="1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교육감</a:t>
            </a:r>
          </a:p>
        </p:txBody>
      </p:sp>
    </p:spTree>
    <p:extLst>
      <p:ext uri="{BB962C8B-B14F-4D97-AF65-F5344CB8AC3E}">
        <p14:creationId xmlns:p14="http://schemas.microsoft.com/office/powerpoint/2010/main" val="292027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1438891" y="2878797"/>
              <a:ext cx="596638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EF9C00"/>
                  </a:solidFill>
                  <a:latin typeface="나눔스퀘어 ExtraBold" pitchFamily="50" charset="-127"/>
                  <a:ea typeface="나눔스퀘어 ExtraBold" pitchFamily="50" charset="-127"/>
                </a:rPr>
                <a:t>18</a:t>
              </a:r>
              <a:r>
                <a:rPr lang="ko-KR" altLang="en-US" sz="1500" b="1" dirty="0" smtClean="0">
                  <a:solidFill>
                    <a:srgbClr val="EF9C00"/>
                  </a:solidFill>
                  <a:latin typeface="나눔스퀘어 ExtraBold" pitchFamily="50" charset="-127"/>
                  <a:ea typeface="나눔스퀘어 ExtraBold" pitchFamily="50" charset="-127"/>
                </a:rPr>
                <a:t>세</a:t>
              </a:r>
              <a:endParaRPr lang="ko-KR" altLang="en-US" sz="1500" b="1" dirty="0">
                <a:solidFill>
                  <a:srgbClr val="EF9C00"/>
                </a:solidFill>
                <a:latin typeface="나눔스퀘어 ExtraBold" pitchFamily="50" charset="-127"/>
                <a:ea typeface="나눔스퀘어 ExtraBold" pitchFamily="50" charset="-127"/>
              </a:endParaRPr>
            </a:p>
          </p:txBody>
        </p:sp>
      </p:grpSp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02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 dirty="0" smtClean="0">
                <a:solidFill>
                  <a:srgbClr val="579111"/>
                </a:solidFill>
              </a:rPr>
              <a:t>선거의 원칙</a:t>
            </a:r>
            <a:endParaRPr lang="ko-KR" altLang="en-US" sz="3000" dirty="0">
              <a:solidFill>
                <a:srgbClr val="579111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626372" y="3533363"/>
            <a:ext cx="1872208" cy="79508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 latinLnBrk="0">
              <a:spcBef>
                <a:spcPts val="200"/>
              </a:spcBef>
            </a:pPr>
            <a:r>
              <a:rPr lang="ko-KR" altLang="en-US" sz="20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민주주의 </a:t>
            </a:r>
            <a:r>
              <a:rPr lang="ko-KR" altLang="en-US" sz="20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선거의</a:t>
            </a:r>
            <a:endParaRPr lang="en-US" altLang="ko-KR" sz="2000" spc="-120" smtClean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  <a:p>
            <a:pPr algn="ctr" latinLnBrk="0">
              <a:spcBef>
                <a:spcPts val="200"/>
              </a:spcBef>
            </a:pPr>
            <a:r>
              <a:rPr lang="en-US" altLang="ko-KR" sz="30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7911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4</a:t>
            </a:r>
            <a:r>
              <a:rPr lang="ko-KR" altLang="en-US" sz="30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7911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가지 </a:t>
            </a:r>
            <a:r>
              <a:rPr lang="ko-KR" altLang="en-US" sz="30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7911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원칙</a:t>
            </a:r>
            <a:endParaRPr lang="ko-KR" altLang="en-US" sz="3000" spc="-12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rgbClr val="57911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60547" y="3320882"/>
            <a:ext cx="3282315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/>
            <a:r>
              <a:rPr lang="ko-KR" altLang="en-US" sz="15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만</a:t>
            </a:r>
            <a:r>
              <a:rPr lang="en-US" altLang="ko-KR" sz="15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18</a:t>
            </a:r>
            <a:r>
              <a:rPr lang="ko-KR" altLang="en-US" sz="15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세 이상의 국민이면 누구나</a:t>
            </a:r>
            <a:endParaRPr lang="en-US" altLang="ko-KR" sz="1500" spc="-80" dirty="0" smtClean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  <a:p>
            <a:pPr latinLnBrk="0"/>
            <a:r>
              <a:rPr lang="ko-KR" altLang="en-US" sz="15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투표할 수 있습니다</a:t>
            </a:r>
            <a:r>
              <a:rPr lang="en-US" altLang="ko-KR" sz="15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  <a:r>
              <a:rPr lang="en-US" altLang="ko-KR" sz="15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5870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15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5870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보통선거</a:t>
            </a:r>
            <a:r>
              <a:rPr lang="en-US" altLang="ko-KR" sz="15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5870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endParaRPr lang="ko-KR" altLang="en-US" sz="1500" spc="-80" dirty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rgbClr val="E58709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725557" y="3320882"/>
            <a:ext cx="2857897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r" latinLnBrk="0"/>
            <a:r>
              <a:rPr lang="ko-KR" altLang="en-US" sz="15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누구나 </a:t>
            </a:r>
            <a:r>
              <a:rPr lang="en-US" altLang="ko-KR" sz="15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1</a:t>
            </a:r>
            <a:r>
              <a:rPr lang="ko-KR" altLang="en-US" sz="15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표씩만</a:t>
            </a:r>
          </a:p>
          <a:p>
            <a:pPr algn="r" latinLnBrk="0"/>
            <a:r>
              <a:rPr lang="ko-KR" altLang="en-US" sz="15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투표할 수 있습니다</a:t>
            </a:r>
            <a:r>
              <a:rPr lang="en-US" altLang="ko-KR" sz="15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  <a:r>
              <a:rPr lang="en-US" altLang="ko-KR" sz="15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5870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15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5870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평등선거</a:t>
            </a:r>
            <a:r>
              <a:rPr lang="en-US" altLang="ko-KR" sz="15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5870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endParaRPr lang="ko-KR" altLang="en-US" sz="1500" spc="-8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rgbClr val="E58709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60547" y="5896322"/>
            <a:ext cx="3282315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/>
            <a:r>
              <a:rPr lang="ko-KR" altLang="en-US" sz="15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나의 투표를 다른 사람이 대신하면 안됩니다</a:t>
            </a:r>
            <a:r>
              <a:rPr lang="en-US" altLang="ko-KR" sz="15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  <a:p>
            <a:pPr latinLnBrk="0"/>
            <a:r>
              <a:rPr lang="ko-KR" altLang="en-US" sz="15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내가 직접 합니다</a:t>
            </a:r>
            <a:r>
              <a:rPr lang="en-US" altLang="ko-KR" sz="15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  <a:r>
              <a:rPr lang="en-US" altLang="ko-KR" sz="15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5870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15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5870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직접선거</a:t>
            </a:r>
            <a:r>
              <a:rPr lang="en-US" altLang="ko-KR" sz="15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5870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endParaRPr lang="ko-KR" altLang="en-US" sz="1500" spc="-8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rgbClr val="E58709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725557" y="5896322"/>
            <a:ext cx="2857897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r" latinLnBrk="0"/>
            <a:r>
              <a:rPr lang="ko-KR" altLang="en-US" sz="15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내가 누구에게 투표했는지</a:t>
            </a:r>
            <a:r>
              <a:rPr lang="en-US" altLang="ko-KR" sz="15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</a:t>
            </a:r>
          </a:p>
          <a:p>
            <a:pPr algn="r" latinLnBrk="0"/>
            <a:r>
              <a:rPr lang="ko-KR" altLang="en-US" sz="15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아무도 모르게 합니다</a:t>
            </a:r>
            <a:r>
              <a:rPr lang="en-US" altLang="ko-KR" sz="15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  <a:r>
              <a:rPr lang="en-US" altLang="ko-KR" sz="15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5870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15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5870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비밀선거</a:t>
            </a:r>
            <a:r>
              <a:rPr lang="en-US" altLang="ko-KR" sz="15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5870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endParaRPr lang="ko-KR" altLang="en-US" sz="1500" spc="-8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rgbClr val="E58709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575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자유형 42"/>
          <p:cNvSpPr/>
          <p:nvPr/>
        </p:nvSpPr>
        <p:spPr>
          <a:xfrm>
            <a:off x="560070" y="2834190"/>
            <a:ext cx="8023860" cy="0"/>
          </a:xfrm>
          <a:custGeom>
            <a:avLst/>
            <a:gdLst>
              <a:gd name="connsiteX0" fmla="*/ 0 w 8031480"/>
              <a:gd name="connsiteY0" fmla="*/ 0 h 441960"/>
              <a:gd name="connsiteX1" fmla="*/ 8023860 w 8031480"/>
              <a:gd name="connsiteY1" fmla="*/ 0 h 441960"/>
              <a:gd name="connsiteX2" fmla="*/ 8031480 w 8031480"/>
              <a:gd name="connsiteY2" fmla="*/ 441960 h 441960"/>
              <a:gd name="connsiteX0" fmla="*/ 0 w 8023860"/>
              <a:gd name="connsiteY0" fmla="*/ 0 h 0"/>
              <a:gd name="connsiteX1" fmla="*/ 8023860 w 80238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23860">
                <a:moveTo>
                  <a:pt x="0" y="0"/>
                </a:moveTo>
                <a:lnTo>
                  <a:pt x="8023860" y="0"/>
                </a:lnTo>
              </a:path>
            </a:pathLst>
          </a:cu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자유형 44"/>
          <p:cNvSpPr/>
          <p:nvPr/>
        </p:nvSpPr>
        <p:spPr>
          <a:xfrm>
            <a:off x="560070" y="3897858"/>
            <a:ext cx="8023860" cy="0"/>
          </a:xfrm>
          <a:custGeom>
            <a:avLst/>
            <a:gdLst>
              <a:gd name="connsiteX0" fmla="*/ 0 w 8031480"/>
              <a:gd name="connsiteY0" fmla="*/ 0 h 441960"/>
              <a:gd name="connsiteX1" fmla="*/ 8023860 w 8031480"/>
              <a:gd name="connsiteY1" fmla="*/ 0 h 441960"/>
              <a:gd name="connsiteX2" fmla="*/ 8031480 w 8031480"/>
              <a:gd name="connsiteY2" fmla="*/ 441960 h 441960"/>
              <a:gd name="connsiteX0" fmla="*/ 0 w 8023860"/>
              <a:gd name="connsiteY0" fmla="*/ 0 h 0"/>
              <a:gd name="connsiteX1" fmla="*/ 8023860 w 80238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23860">
                <a:moveTo>
                  <a:pt x="0" y="0"/>
                </a:moveTo>
                <a:lnTo>
                  <a:pt x="8023860" y="0"/>
                </a:lnTo>
              </a:path>
            </a:pathLst>
          </a:cu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자유형 45"/>
          <p:cNvSpPr/>
          <p:nvPr/>
        </p:nvSpPr>
        <p:spPr>
          <a:xfrm>
            <a:off x="560070" y="4592194"/>
            <a:ext cx="8023860" cy="0"/>
          </a:xfrm>
          <a:custGeom>
            <a:avLst/>
            <a:gdLst>
              <a:gd name="connsiteX0" fmla="*/ 0 w 8031480"/>
              <a:gd name="connsiteY0" fmla="*/ 0 h 441960"/>
              <a:gd name="connsiteX1" fmla="*/ 8023860 w 8031480"/>
              <a:gd name="connsiteY1" fmla="*/ 0 h 441960"/>
              <a:gd name="connsiteX2" fmla="*/ 8031480 w 8031480"/>
              <a:gd name="connsiteY2" fmla="*/ 441960 h 441960"/>
              <a:gd name="connsiteX0" fmla="*/ 0 w 8023860"/>
              <a:gd name="connsiteY0" fmla="*/ 0 h 0"/>
              <a:gd name="connsiteX1" fmla="*/ 8023860 w 80238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23860">
                <a:moveTo>
                  <a:pt x="0" y="0"/>
                </a:moveTo>
                <a:lnTo>
                  <a:pt x="8023860" y="0"/>
                </a:lnTo>
              </a:path>
            </a:pathLst>
          </a:cu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자유형 46"/>
          <p:cNvSpPr/>
          <p:nvPr/>
        </p:nvSpPr>
        <p:spPr>
          <a:xfrm>
            <a:off x="560070" y="5286530"/>
            <a:ext cx="8023860" cy="0"/>
          </a:xfrm>
          <a:custGeom>
            <a:avLst/>
            <a:gdLst>
              <a:gd name="connsiteX0" fmla="*/ 0 w 8031480"/>
              <a:gd name="connsiteY0" fmla="*/ 0 h 441960"/>
              <a:gd name="connsiteX1" fmla="*/ 8023860 w 8031480"/>
              <a:gd name="connsiteY1" fmla="*/ 0 h 441960"/>
              <a:gd name="connsiteX2" fmla="*/ 8031480 w 8031480"/>
              <a:gd name="connsiteY2" fmla="*/ 441960 h 441960"/>
              <a:gd name="connsiteX0" fmla="*/ 0 w 8023860"/>
              <a:gd name="connsiteY0" fmla="*/ 0 h 0"/>
              <a:gd name="connsiteX1" fmla="*/ 8023860 w 80238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23860">
                <a:moveTo>
                  <a:pt x="0" y="0"/>
                </a:moveTo>
                <a:lnTo>
                  <a:pt x="8023860" y="0"/>
                </a:lnTo>
              </a:path>
            </a:pathLst>
          </a:cu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02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 dirty="0" smtClean="0">
                <a:solidFill>
                  <a:srgbClr val="579111"/>
                </a:solidFill>
              </a:rPr>
              <a:t>선거의 원칙</a:t>
            </a:r>
            <a:endParaRPr lang="ko-KR" altLang="en-US" sz="3000" dirty="0">
              <a:solidFill>
                <a:srgbClr val="579111"/>
              </a:solidFill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585796" y="1933024"/>
            <a:ext cx="8062903" cy="738664"/>
            <a:chOff x="585796" y="1933024"/>
            <a:chExt cx="8062903" cy="738664"/>
          </a:xfrm>
        </p:grpSpPr>
        <p:sp>
          <p:nvSpPr>
            <p:cNvPr id="4" name="직사각형 3"/>
            <p:cNvSpPr/>
            <p:nvPr/>
          </p:nvSpPr>
          <p:spPr>
            <a:xfrm>
              <a:off x="926044" y="1933024"/>
              <a:ext cx="7722655" cy="73866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latinLnBrk="0"/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선거의 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4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대원칙은 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보통선거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, 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평등선거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, 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직접선거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, 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비밀선거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를 말합니다</a:t>
              </a:r>
              <a:r>
                <a:rPr lang="en-US" altLang="ko-KR" sz="24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</a:t>
              </a:r>
              <a:endPara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endParaRP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="" xmlns:a16="http://schemas.microsoft.com/office/drawing/2014/main" id="{33D8FD6A-2BE4-40E2-BCD5-F6CC3EBF6A68}"/>
                </a:ext>
              </a:extLst>
            </p:cNvPr>
            <p:cNvGrpSpPr/>
            <p:nvPr/>
          </p:nvGrpSpPr>
          <p:grpSpPr>
            <a:xfrm>
              <a:off x="585796" y="1993829"/>
              <a:ext cx="245004" cy="246451"/>
              <a:chOff x="879088" y="5009800"/>
              <a:chExt cx="143554" cy="144403"/>
            </a:xfrm>
            <a:solidFill>
              <a:schemeClr val="accent2"/>
            </a:solidFill>
          </p:grpSpPr>
          <p:sp>
            <p:nvSpPr>
              <p:cNvPr id="9" name="Freeform 8">
                <a:extLst>
                  <a:ext uri="{FF2B5EF4-FFF2-40B4-BE49-F238E27FC236}">
                    <a16:creationId xmlns="" xmlns:a16="http://schemas.microsoft.com/office/drawing/2014/main" id="{89EB163D-AA50-417D-BD60-41A7C6913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088" y="5016376"/>
                <a:ext cx="135240" cy="137827"/>
              </a:xfrm>
              <a:custGeom>
                <a:avLst/>
                <a:gdLst>
                  <a:gd name="T0" fmla="*/ 724 w 828"/>
                  <a:gd name="T1" fmla="*/ 376 h 828"/>
                  <a:gd name="T2" fmla="*/ 724 w 828"/>
                  <a:gd name="T3" fmla="*/ 609 h 828"/>
                  <a:gd name="T4" fmla="*/ 609 w 828"/>
                  <a:gd name="T5" fmla="*/ 724 h 828"/>
                  <a:gd name="T6" fmla="*/ 217 w 828"/>
                  <a:gd name="T7" fmla="*/ 724 h 828"/>
                  <a:gd name="T8" fmla="*/ 104 w 828"/>
                  <a:gd name="T9" fmla="*/ 609 h 828"/>
                  <a:gd name="T10" fmla="*/ 104 w 828"/>
                  <a:gd name="T11" fmla="*/ 218 h 828"/>
                  <a:gd name="T12" fmla="*/ 217 w 828"/>
                  <a:gd name="T13" fmla="*/ 104 h 828"/>
                  <a:gd name="T14" fmla="*/ 541 w 828"/>
                  <a:gd name="T15" fmla="*/ 104 h 828"/>
                  <a:gd name="T16" fmla="*/ 628 w 828"/>
                  <a:gd name="T17" fmla="*/ 1 h 828"/>
                  <a:gd name="T18" fmla="*/ 609 w 828"/>
                  <a:gd name="T19" fmla="*/ 0 h 828"/>
                  <a:gd name="T20" fmla="*/ 217 w 828"/>
                  <a:gd name="T21" fmla="*/ 0 h 828"/>
                  <a:gd name="T22" fmla="*/ 0 w 828"/>
                  <a:gd name="T23" fmla="*/ 218 h 828"/>
                  <a:gd name="T24" fmla="*/ 0 w 828"/>
                  <a:gd name="T25" fmla="*/ 609 h 828"/>
                  <a:gd name="T26" fmla="*/ 217 w 828"/>
                  <a:gd name="T27" fmla="*/ 828 h 828"/>
                  <a:gd name="T28" fmla="*/ 609 w 828"/>
                  <a:gd name="T29" fmla="*/ 828 h 828"/>
                  <a:gd name="T30" fmla="*/ 828 w 828"/>
                  <a:gd name="T31" fmla="*/ 609 h 828"/>
                  <a:gd name="T32" fmla="*/ 828 w 828"/>
                  <a:gd name="T33" fmla="*/ 259 h 828"/>
                  <a:gd name="T34" fmla="*/ 828 w 828"/>
                  <a:gd name="T35" fmla="*/ 257 h 828"/>
                  <a:gd name="T36" fmla="*/ 724 w 828"/>
                  <a:gd name="T37" fmla="*/ 376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8" h="828">
                    <a:moveTo>
                      <a:pt x="724" y="376"/>
                    </a:moveTo>
                    <a:cubicBezTo>
                      <a:pt x="724" y="609"/>
                      <a:pt x="724" y="609"/>
                      <a:pt x="724" y="609"/>
                    </a:cubicBezTo>
                    <a:cubicBezTo>
                      <a:pt x="724" y="672"/>
                      <a:pt x="672" y="724"/>
                      <a:pt x="609" y="724"/>
                    </a:cubicBezTo>
                    <a:cubicBezTo>
                      <a:pt x="217" y="724"/>
                      <a:pt x="217" y="724"/>
                      <a:pt x="217" y="724"/>
                    </a:cubicBezTo>
                    <a:cubicBezTo>
                      <a:pt x="155" y="724"/>
                      <a:pt x="104" y="672"/>
                      <a:pt x="104" y="609"/>
                    </a:cubicBezTo>
                    <a:cubicBezTo>
                      <a:pt x="104" y="218"/>
                      <a:pt x="104" y="218"/>
                      <a:pt x="104" y="218"/>
                    </a:cubicBezTo>
                    <a:cubicBezTo>
                      <a:pt x="104" y="155"/>
                      <a:pt x="155" y="104"/>
                      <a:pt x="217" y="104"/>
                    </a:cubicBezTo>
                    <a:cubicBezTo>
                      <a:pt x="541" y="104"/>
                      <a:pt x="541" y="104"/>
                      <a:pt x="541" y="104"/>
                    </a:cubicBezTo>
                    <a:cubicBezTo>
                      <a:pt x="628" y="1"/>
                      <a:pt x="628" y="1"/>
                      <a:pt x="628" y="1"/>
                    </a:cubicBezTo>
                    <a:cubicBezTo>
                      <a:pt x="622" y="1"/>
                      <a:pt x="616" y="0"/>
                      <a:pt x="609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98" y="0"/>
                      <a:pt x="0" y="98"/>
                      <a:pt x="0" y="218"/>
                    </a:cubicBezTo>
                    <a:cubicBezTo>
                      <a:pt x="0" y="609"/>
                      <a:pt x="0" y="609"/>
                      <a:pt x="0" y="609"/>
                    </a:cubicBezTo>
                    <a:cubicBezTo>
                      <a:pt x="0" y="729"/>
                      <a:pt x="98" y="828"/>
                      <a:pt x="217" y="828"/>
                    </a:cubicBezTo>
                    <a:cubicBezTo>
                      <a:pt x="609" y="828"/>
                      <a:pt x="609" y="828"/>
                      <a:pt x="609" y="828"/>
                    </a:cubicBezTo>
                    <a:cubicBezTo>
                      <a:pt x="729" y="828"/>
                      <a:pt x="828" y="729"/>
                      <a:pt x="828" y="609"/>
                    </a:cubicBezTo>
                    <a:cubicBezTo>
                      <a:pt x="828" y="259"/>
                      <a:pt x="828" y="259"/>
                      <a:pt x="828" y="259"/>
                    </a:cubicBezTo>
                    <a:cubicBezTo>
                      <a:pt x="828" y="258"/>
                      <a:pt x="828" y="258"/>
                      <a:pt x="828" y="257"/>
                    </a:cubicBezTo>
                    <a:lnTo>
                      <a:pt x="724" y="37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="" xmlns:a16="http://schemas.microsoft.com/office/drawing/2014/main" id="{4E5F408F-4517-4526-8A33-61DAB109B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821" y="5009800"/>
                <a:ext cx="110821" cy="104945"/>
              </a:xfrm>
              <a:custGeom>
                <a:avLst/>
                <a:gdLst>
                  <a:gd name="T0" fmla="*/ 651 w 679"/>
                  <a:gd name="T1" fmla="*/ 15 h 629"/>
                  <a:gd name="T2" fmla="*/ 581 w 679"/>
                  <a:gd name="T3" fmla="*/ 25 h 629"/>
                  <a:gd name="T4" fmla="*/ 182 w 679"/>
                  <a:gd name="T5" fmla="*/ 442 h 629"/>
                  <a:gd name="T6" fmla="*/ 97 w 679"/>
                  <a:gd name="T7" fmla="*/ 383 h 629"/>
                  <a:gd name="T8" fmla="*/ 25 w 679"/>
                  <a:gd name="T9" fmla="*/ 376 h 629"/>
                  <a:gd name="T10" fmla="*/ 17 w 679"/>
                  <a:gd name="T11" fmla="*/ 439 h 629"/>
                  <a:gd name="T12" fmla="*/ 185 w 679"/>
                  <a:gd name="T13" fmla="*/ 629 h 629"/>
                  <a:gd name="T14" fmla="*/ 663 w 679"/>
                  <a:gd name="T15" fmla="*/ 78 h 629"/>
                  <a:gd name="T16" fmla="*/ 651 w 679"/>
                  <a:gd name="T17" fmla="*/ 15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9" h="629">
                    <a:moveTo>
                      <a:pt x="651" y="15"/>
                    </a:moveTo>
                    <a:cubicBezTo>
                      <a:pt x="629" y="0"/>
                      <a:pt x="597" y="5"/>
                      <a:pt x="581" y="25"/>
                    </a:cubicBezTo>
                    <a:cubicBezTo>
                      <a:pt x="182" y="442"/>
                      <a:pt x="182" y="442"/>
                      <a:pt x="182" y="442"/>
                    </a:cubicBezTo>
                    <a:cubicBezTo>
                      <a:pt x="97" y="383"/>
                      <a:pt x="97" y="383"/>
                      <a:pt x="97" y="383"/>
                    </a:cubicBezTo>
                    <a:cubicBezTo>
                      <a:pt x="79" y="364"/>
                      <a:pt x="47" y="361"/>
                      <a:pt x="25" y="376"/>
                    </a:cubicBezTo>
                    <a:cubicBezTo>
                      <a:pt x="3" y="391"/>
                      <a:pt x="0" y="420"/>
                      <a:pt x="17" y="439"/>
                    </a:cubicBezTo>
                    <a:cubicBezTo>
                      <a:pt x="185" y="629"/>
                      <a:pt x="185" y="629"/>
                      <a:pt x="185" y="629"/>
                    </a:cubicBezTo>
                    <a:cubicBezTo>
                      <a:pt x="663" y="78"/>
                      <a:pt x="663" y="78"/>
                      <a:pt x="663" y="78"/>
                    </a:cubicBezTo>
                    <a:cubicBezTo>
                      <a:pt x="679" y="58"/>
                      <a:pt x="674" y="29"/>
                      <a:pt x="651" y="15"/>
                    </a:cubicBezTo>
                    <a:close/>
                  </a:path>
                </a:pathLst>
              </a:custGeom>
              <a:solidFill>
                <a:srgbClr val="5791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ctr"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sp>
        <p:nvSpPr>
          <p:cNvPr id="12" name="직사각형 11"/>
          <p:cNvSpPr/>
          <p:nvPr/>
        </p:nvSpPr>
        <p:spPr>
          <a:xfrm>
            <a:off x="926044" y="1933024"/>
            <a:ext cx="7722655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/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선거의 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4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대원칙은 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보통선거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, 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평등선거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, 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직접선거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, 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비밀선거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를 말합니다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grpSp>
        <p:nvGrpSpPr>
          <p:cNvPr id="48" name="그룹 47"/>
          <p:cNvGrpSpPr/>
          <p:nvPr/>
        </p:nvGrpSpPr>
        <p:grpSpPr>
          <a:xfrm>
            <a:off x="585796" y="2996692"/>
            <a:ext cx="8062903" cy="738664"/>
            <a:chOff x="585796" y="2996692"/>
            <a:chExt cx="8062903" cy="738664"/>
          </a:xfrm>
        </p:grpSpPr>
        <p:sp>
          <p:nvSpPr>
            <p:cNvPr id="13" name="직사각형 12"/>
            <p:cNvSpPr/>
            <p:nvPr/>
          </p:nvSpPr>
          <p:spPr>
            <a:xfrm>
              <a:off x="926044" y="2996692"/>
              <a:ext cx="7722655" cy="73866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latinLnBrk="0"/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보통선거란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, (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만 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19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세 이상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 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국민은 누구나 투표할 수 있다는 것입니다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 </a:t>
              </a: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="" xmlns:a16="http://schemas.microsoft.com/office/drawing/2014/main" id="{33D8FD6A-2BE4-40E2-BCD5-F6CC3EBF6A68}"/>
                </a:ext>
              </a:extLst>
            </p:cNvPr>
            <p:cNvGrpSpPr/>
            <p:nvPr/>
          </p:nvGrpSpPr>
          <p:grpSpPr>
            <a:xfrm>
              <a:off x="585796" y="3057497"/>
              <a:ext cx="245004" cy="246451"/>
              <a:chOff x="879088" y="5009800"/>
              <a:chExt cx="143554" cy="144403"/>
            </a:xfrm>
            <a:solidFill>
              <a:schemeClr val="accent2"/>
            </a:solidFill>
          </p:grpSpPr>
          <p:sp>
            <p:nvSpPr>
              <p:cNvPr id="15" name="Freeform 8">
                <a:extLst>
                  <a:ext uri="{FF2B5EF4-FFF2-40B4-BE49-F238E27FC236}">
                    <a16:creationId xmlns="" xmlns:a16="http://schemas.microsoft.com/office/drawing/2014/main" id="{89EB163D-AA50-417D-BD60-41A7C6913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088" y="5016376"/>
                <a:ext cx="135240" cy="137827"/>
              </a:xfrm>
              <a:custGeom>
                <a:avLst/>
                <a:gdLst>
                  <a:gd name="T0" fmla="*/ 724 w 828"/>
                  <a:gd name="T1" fmla="*/ 376 h 828"/>
                  <a:gd name="T2" fmla="*/ 724 w 828"/>
                  <a:gd name="T3" fmla="*/ 609 h 828"/>
                  <a:gd name="T4" fmla="*/ 609 w 828"/>
                  <a:gd name="T5" fmla="*/ 724 h 828"/>
                  <a:gd name="T6" fmla="*/ 217 w 828"/>
                  <a:gd name="T7" fmla="*/ 724 h 828"/>
                  <a:gd name="T8" fmla="*/ 104 w 828"/>
                  <a:gd name="T9" fmla="*/ 609 h 828"/>
                  <a:gd name="T10" fmla="*/ 104 w 828"/>
                  <a:gd name="T11" fmla="*/ 218 h 828"/>
                  <a:gd name="T12" fmla="*/ 217 w 828"/>
                  <a:gd name="T13" fmla="*/ 104 h 828"/>
                  <a:gd name="T14" fmla="*/ 541 w 828"/>
                  <a:gd name="T15" fmla="*/ 104 h 828"/>
                  <a:gd name="T16" fmla="*/ 628 w 828"/>
                  <a:gd name="T17" fmla="*/ 1 h 828"/>
                  <a:gd name="T18" fmla="*/ 609 w 828"/>
                  <a:gd name="T19" fmla="*/ 0 h 828"/>
                  <a:gd name="T20" fmla="*/ 217 w 828"/>
                  <a:gd name="T21" fmla="*/ 0 h 828"/>
                  <a:gd name="T22" fmla="*/ 0 w 828"/>
                  <a:gd name="T23" fmla="*/ 218 h 828"/>
                  <a:gd name="T24" fmla="*/ 0 w 828"/>
                  <a:gd name="T25" fmla="*/ 609 h 828"/>
                  <a:gd name="T26" fmla="*/ 217 w 828"/>
                  <a:gd name="T27" fmla="*/ 828 h 828"/>
                  <a:gd name="T28" fmla="*/ 609 w 828"/>
                  <a:gd name="T29" fmla="*/ 828 h 828"/>
                  <a:gd name="T30" fmla="*/ 828 w 828"/>
                  <a:gd name="T31" fmla="*/ 609 h 828"/>
                  <a:gd name="T32" fmla="*/ 828 w 828"/>
                  <a:gd name="T33" fmla="*/ 259 h 828"/>
                  <a:gd name="T34" fmla="*/ 828 w 828"/>
                  <a:gd name="T35" fmla="*/ 257 h 828"/>
                  <a:gd name="T36" fmla="*/ 724 w 828"/>
                  <a:gd name="T37" fmla="*/ 376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8" h="828">
                    <a:moveTo>
                      <a:pt x="724" y="376"/>
                    </a:moveTo>
                    <a:cubicBezTo>
                      <a:pt x="724" y="609"/>
                      <a:pt x="724" y="609"/>
                      <a:pt x="724" y="609"/>
                    </a:cubicBezTo>
                    <a:cubicBezTo>
                      <a:pt x="724" y="672"/>
                      <a:pt x="672" y="724"/>
                      <a:pt x="609" y="724"/>
                    </a:cubicBezTo>
                    <a:cubicBezTo>
                      <a:pt x="217" y="724"/>
                      <a:pt x="217" y="724"/>
                      <a:pt x="217" y="724"/>
                    </a:cubicBezTo>
                    <a:cubicBezTo>
                      <a:pt x="155" y="724"/>
                      <a:pt x="104" y="672"/>
                      <a:pt x="104" y="609"/>
                    </a:cubicBezTo>
                    <a:cubicBezTo>
                      <a:pt x="104" y="218"/>
                      <a:pt x="104" y="218"/>
                      <a:pt x="104" y="218"/>
                    </a:cubicBezTo>
                    <a:cubicBezTo>
                      <a:pt x="104" y="155"/>
                      <a:pt x="155" y="104"/>
                      <a:pt x="217" y="104"/>
                    </a:cubicBezTo>
                    <a:cubicBezTo>
                      <a:pt x="541" y="104"/>
                      <a:pt x="541" y="104"/>
                      <a:pt x="541" y="104"/>
                    </a:cubicBezTo>
                    <a:cubicBezTo>
                      <a:pt x="628" y="1"/>
                      <a:pt x="628" y="1"/>
                      <a:pt x="628" y="1"/>
                    </a:cubicBezTo>
                    <a:cubicBezTo>
                      <a:pt x="622" y="1"/>
                      <a:pt x="616" y="0"/>
                      <a:pt x="609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98" y="0"/>
                      <a:pt x="0" y="98"/>
                      <a:pt x="0" y="218"/>
                    </a:cubicBezTo>
                    <a:cubicBezTo>
                      <a:pt x="0" y="609"/>
                      <a:pt x="0" y="609"/>
                      <a:pt x="0" y="609"/>
                    </a:cubicBezTo>
                    <a:cubicBezTo>
                      <a:pt x="0" y="729"/>
                      <a:pt x="98" y="828"/>
                      <a:pt x="217" y="828"/>
                    </a:cubicBezTo>
                    <a:cubicBezTo>
                      <a:pt x="609" y="828"/>
                      <a:pt x="609" y="828"/>
                      <a:pt x="609" y="828"/>
                    </a:cubicBezTo>
                    <a:cubicBezTo>
                      <a:pt x="729" y="828"/>
                      <a:pt x="828" y="729"/>
                      <a:pt x="828" y="609"/>
                    </a:cubicBezTo>
                    <a:cubicBezTo>
                      <a:pt x="828" y="259"/>
                      <a:pt x="828" y="259"/>
                      <a:pt x="828" y="259"/>
                    </a:cubicBezTo>
                    <a:cubicBezTo>
                      <a:pt x="828" y="258"/>
                      <a:pt x="828" y="258"/>
                      <a:pt x="828" y="257"/>
                    </a:cubicBezTo>
                    <a:lnTo>
                      <a:pt x="724" y="37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16" name="Freeform 9">
                <a:extLst>
                  <a:ext uri="{FF2B5EF4-FFF2-40B4-BE49-F238E27FC236}">
                    <a16:creationId xmlns="" xmlns:a16="http://schemas.microsoft.com/office/drawing/2014/main" id="{4E5F408F-4517-4526-8A33-61DAB109B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821" y="5009800"/>
                <a:ext cx="110821" cy="104945"/>
              </a:xfrm>
              <a:custGeom>
                <a:avLst/>
                <a:gdLst>
                  <a:gd name="T0" fmla="*/ 651 w 679"/>
                  <a:gd name="T1" fmla="*/ 15 h 629"/>
                  <a:gd name="T2" fmla="*/ 581 w 679"/>
                  <a:gd name="T3" fmla="*/ 25 h 629"/>
                  <a:gd name="T4" fmla="*/ 182 w 679"/>
                  <a:gd name="T5" fmla="*/ 442 h 629"/>
                  <a:gd name="T6" fmla="*/ 97 w 679"/>
                  <a:gd name="T7" fmla="*/ 383 h 629"/>
                  <a:gd name="T8" fmla="*/ 25 w 679"/>
                  <a:gd name="T9" fmla="*/ 376 h 629"/>
                  <a:gd name="T10" fmla="*/ 17 w 679"/>
                  <a:gd name="T11" fmla="*/ 439 h 629"/>
                  <a:gd name="T12" fmla="*/ 185 w 679"/>
                  <a:gd name="T13" fmla="*/ 629 h 629"/>
                  <a:gd name="T14" fmla="*/ 663 w 679"/>
                  <a:gd name="T15" fmla="*/ 78 h 629"/>
                  <a:gd name="T16" fmla="*/ 651 w 679"/>
                  <a:gd name="T17" fmla="*/ 15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9" h="629">
                    <a:moveTo>
                      <a:pt x="651" y="15"/>
                    </a:moveTo>
                    <a:cubicBezTo>
                      <a:pt x="629" y="0"/>
                      <a:pt x="597" y="5"/>
                      <a:pt x="581" y="25"/>
                    </a:cubicBezTo>
                    <a:cubicBezTo>
                      <a:pt x="182" y="442"/>
                      <a:pt x="182" y="442"/>
                      <a:pt x="182" y="442"/>
                    </a:cubicBezTo>
                    <a:cubicBezTo>
                      <a:pt x="97" y="383"/>
                      <a:pt x="97" y="383"/>
                      <a:pt x="97" y="383"/>
                    </a:cubicBezTo>
                    <a:cubicBezTo>
                      <a:pt x="79" y="364"/>
                      <a:pt x="47" y="361"/>
                      <a:pt x="25" y="376"/>
                    </a:cubicBezTo>
                    <a:cubicBezTo>
                      <a:pt x="3" y="391"/>
                      <a:pt x="0" y="420"/>
                      <a:pt x="17" y="439"/>
                    </a:cubicBezTo>
                    <a:cubicBezTo>
                      <a:pt x="185" y="629"/>
                      <a:pt x="185" y="629"/>
                      <a:pt x="185" y="629"/>
                    </a:cubicBezTo>
                    <a:cubicBezTo>
                      <a:pt x="663" y="78"/>
                      <a:pt x="663" y="78"/>
                      <a:pt x="663" y="78"/>
                    </a:cubicBezTo>
                    <a:cubicBezTo>
                      <a:pt x="679" y="58"/>
                      <a:pt x="674" y="29"/>
                      <a:pt x="651" y="15"/>
                    </a:cubicBezTo>
                    <a:close/>
                  </a:path>
                </a:pathLst>
              </a:custGeom>
              <a:solidFill>
                <a:srgbClr val="5791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ctr"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sp>
        <p:nvSpPr>
          <p:cNvPr id="18" name="직사각형 17"/>
          <p:cNvSpPr/>
          <p:nvPr/>
        </p:nvSpPr>
        <p:spPr>
          <a:xfrm>
            <a:off x="926044" y="2996692"/>
            <a:ext cx="7722655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/>
            <a:r>
              <a:rPr lang="ko-KR" altLang="en-US" sz="24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보통선거란</a:t>
            </a:r>
            <a:r>
              <a:rPr lang="en-US" altLang="ko-KR" sz="24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</a:t>
            </a:r>
            <a:r>
              <a:rPr lang="en-US" altLang="ko-KR" sz="24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4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만 </a:t>
            </a:r>
            <a:r>
              <a:rPr lang="en-US" altLang="ko-KR" sz="24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18</a:t>
            </a:r>
            <a:r>
              <a:rPr lang="ko-KR" altLang="en-US" sz="24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세 </a:t>
            </a:r>
            <a:r>
              <a:rPr lang="ko-KR" altLang="en-US" sz="24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이상</a:t>
            </a:r>
            <a:r>
              <a:rPr lang="en-US" altLang="ko-KR" sz="24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 </a:t>
            </a:r>
            <a:r>
              <a:rPr lang="ko-KR" altLang="en-US" sz="24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국민은 누구나 투표할 수 있다는 것입니다</a:t>
            </a:r>
            <a:r>
              <a:rPr lang="en-US" altLang="ko-KR" sz="24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</a:p>
        </p:txBody>
      </p:sp>
      <p:grpSp>
        <p:nvGrpSpPr>
          <p:cNvPr id="49" name="그룹 48"/>
          <p:cNvGrpSpPr/>
          <p:nvPr/>
        </p:nvGrpSpPr>
        <p:grpSpPr>
          <a:xfrm>
            <a:off x="585796" y="4060360"/>
            <a:ext cx="8062903" cy="369332"/>
            <a:chOff x="585796" y="4060360"/>
            <a:chExt cx="8062903" cy="369332"/>
          </a:xfrm>
        </p:grpSpPr>
        <p:sp>
          <p:nvSpPr>
            <p:cNvPr id="19" name="직사각형 18"/>
            <p:cNvSpPr/>
            <p:nvPr/>
          </p:nvSpPr>
          <p:spPr>
            <a:xfrm>
              <a:off x="926044" y="4060360"/>
              <a:ext cx="7722655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latinLnBrk="0"/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z="24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평등선거</a:t>
              </a:r>
              <a:r>
                <a:rPr lang="en-US" altLang="ko-KR" sz="24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란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, 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누구나 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1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표씩만 투표할 수 있는 것이지요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="" xmlns:a16="http://schemas.microsoft.com/office/drawing/2014/main" id="{33D8FD6A-2BE4-40E2-BCD5-F6CC3EBF6A68}"/>
                </a:ext>
              </a:extLst>
            </p:cNvPr>
            <p:cNvGrpSpPr/>
            <p:nvPr/>
          </p:nvGrpSpPr>
          <p:grpSpPr>
            <a:xfrm>
              <a:off x="585796" y="4121165"/>
              <a:ext cx="245004" cy="246451"/>
              <a:chOff x="879088" y="5009800"/>
              <a:chExt cx="143554" cy="144403"/>
            </a:xfrm>
            <a:solidFill>
              <a:schemeClr val="accent2"/>
            </a:solidFill>
          </p:grpSpPr>
          <p:sp>
            <p:nvSpPr>
              <p:cNvPr id="21" name="Freeform 8">
                <a:extLst>
                  <a:ext uri="{FF2B5EF4-FFF2-40B4-BE49-F238E27FC236}">
                    <a16:creationId xmlns="" xmlns:a16="http://schemas.microsoft.com/office/drawing/2014/main" id="{89EB163D-AA50-417D-BD60-41A7C6913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088" y="5016376"/>
                <a:ext cx="135240" cy="137827"/>
              </a:xfrm>
              <a:custGeom>
                <a:avLst/>
                <a:gdLst>
                  <a:gd name="T0" fmla="*/ 724 w 828"/>
                  <a:gd name="T1" fmla="*/ 376 h 828"/>
                  <a:gd name="T2" fmla="*/ 724 w 828"/>
                  <a:gd name="T3" fmla="*/ 609 h 828"/>
                  <a:gd name="T4" fmla="*/ 609 w 828"/>
                  <a:gd name="T5" fmla="*/ 724 h 828"/>
                  <a:gd name="T6" fmla="*/ 217 w 828"/>
                  <a:gd name="T7" fmla="*/ 724 h 828"/>
                  <a:gd name="T8" fmla="*/ 104 w 828"/>
                  <a:gd name="T9" fmla="*/ 609 h 828"/>
                  <a:gd name="T10" fmla="*/ 104 w 828"/>
                  <a:gd name="T11" fmla="*/ 218 h 828"/>
                  <a:gd name="T12" fmla="*/ 217 w 828"/>
                  <a:gd name="T13" fmla="*/ 104 h 828"/>
                  <a:gd name="T14" fmla="*/ 541 w 828"/>
                  <a:gd name="T15" fmla="*/ 104 h 828"/>
                  <a:gd name="T16" fmla="*/ 628 w 828"/>
                  <a:gd name="T17" fmla="*/ 1 h 828"/>
                  <a:gd name="T18" fmla="*/ 609 w 828"/>
                  <a:gd name="T19" fmla="*/ 0 h 828"/>
                  <a:gd name="T20" fmla="*/ 217 w 828"/>
                  <a:gd name="T21" fmla="*/ 0 h 828"/>
                  <a:gd name="T22" fmla="*/ 0 w 828"/>
                  <a:gd name="T23" fmla="*/ 218 h 828"/>
                  <a:gd name="T24" fmla="*/ 0 w 828"/>
                  <a:gd name="T25" fmla="*/ 609 h 828"/>
                  <a:gd name="T26" fmla="*/ 217 w 828"/>
                  <a:gd name="T27" fmla="*/ 828 h 828"/>
                  <a:gd name="T28" fmla="*/ 609 w 828"/>
                  <a:gd name="T29" fmla="*/ 828 h 828"/>
                  <a:gd name="T30" fmla="*/ 828 w 828"/>
                  <a:gd name="T31" fmla="*/ 609 h 828"/>
                  <a:gd name="T32" fmla="*/ 828 w 828"/>
                  <a:gd name="T33" fmla="*/ 259 h 828"/>
                  <a:gd name="T34" fmla="*/ 828 w 828"/>
                  <a:gd name="T35" fmla="*/ 257 h 828"/>
                  <a:gd name="T36" fmla="*/ 724 w 828"/>
                  <a:gd name="T37" fmla="*/ 376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8" h="828">
                    <a:moveTo>
                      <a:pt x="724" y="376"/>
                    </a:moveTo>
                    <a:cubicBezTo>
                      <a:pt x="724" y="609"/>
                      <a:pt x="724" y="609"/>
                      <a:pt x="724" y="609"/>
                    </a:cubicBezTo>
                    <a:cubicBezTo>
                      <a:pt x="724" y="672"/>
                      <a:pt x="672" y="724"/>
                      <a:pt x="609" y="724"/>
                    </a:cubicBezTo>
                    <a:cubicBezTo>
                      <a:pt x="217" y="724"/>
                      <a:pt x="217" y="724"/>
                      <a:pt x="217" y="724"/>
                    </a:cubicBezTo>
                    <a:cubicBezTo>
                      <a:pt x="155" y="724"/>
                      <a:pt x="104" y="672"/>
                      <a:pt x="104" y="609"/>
                    </a:cubicBezTo>
                    <a:cubicBezTo>
                      <a:pt x="104" y="218"/>
                      <a:pt x="104" y="218"/>
                      <a:pt x="104" y="218"/>
                    </a:cubicBezTo>
                    <a:cubicBezTo>
                      <a:pt x="104" y="155"/>
                      <a:pt x="155" y="104"/>
                      <a:pt x="217" y="104"/>
                    </a:cubicBezTo>
                    <a:cubicBezTo>
                      <a:pt x="541" y="104"/>
                      <a:pt x="541" y="104"/>
                      <a:pt x="541" y="104"/>
                    </a:cubicBezTo>
                    <a:cubicBezTo>
                      <a:pt x="628" y="1"/>
                      <a:pt x="628" y="1"/>
                      <a:pt x="628" y="1"/>
                    </a:cubicBezTo>
                    <a:cubicBezTo>
                      <a:pt x="622" y="1"/>
                      <a:pt x="616" y="0"/>
                      <a:pt x="609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98" y="0"/>
                      <a:pt x="0" y="98"/>
                      <a:pt x="0" y="218"/>
                    </a:cubicBezTo>
                    <a:cubicBezTo>
                      <a:pt x="0" y="609"/>
                      <a:pt x="0" y="609"/>
                      <a:pt x="0" y="609"/>
                    </a:cubicBezTo>
                    <a:cubicBezTo>
                      <a:pt x="0" y="729"/>
                      <a:pt x="98" y="828"/>
                      <a:pt x="217" y="828"/>
                    </a:cubicBezTo>
                    <a:cubicBezTo>
                      <a:pt x="609" y="828"/>
                      <a:pt x="609" y="828"/>
                      <a:pt x="609" y="828"/>
                    </a:cubicBezTo>
                    <a:cubicBezTo>
                      <a:pt x="729" y="828"/>
                      <a:pt x="828" y="729"/>
                      <a:pt x="828" y="609"/>
                    </a:cubicBezTo>
                    <a:cubicBezTo>
                      <a:pt x="828" y="259"/>
                      <a:pt x="828" y="259"/>
                      <a:pt x="828" y="259"/>
                    </a:cubicBezTo>
                    <a:cubicBezTo>
                      <a:pt x="828" y="258"/>
                      <a:pt x="828" y="258"/>
                      <a:pt x="828" y="257"/>
                    </a:cubicBezTo>
                    <a:lnTo>
                      <a:pt x="724" y="37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22" name="Freeform 9">
                <a:extLst>
                  <a:ext uri="{FF2B5EF4-FFF2-40B4-BE49-F238E27FC236}">
                    <a16:creationId xmlns="" xmlns:a16="http://schemas.microsoft.com/office/drawing/2014/main" id="{4E5F408F-4517-4526-8A33-61DAB109B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821" y="5009800"/>
                <a:ext cx="110821" cy="104945"/>
              </a:xfrm>
              <a:custGeom>
                <a:avLst/>
                <a:gdLst>
                  <a:gd name="T0" fmla="*/ 651 w 679"/>
                  <a:gd name="T1" fmla="*/ 15 h 629"/>
                  <a:gd name="T2" fmla="*/ 581 w 679"/>
                  <a:gd name="T3" fmla="*/ 25 h 629"/>
                  <a:gd name="T4" fmla="*/ 182 w 679"/>
                  <a:gd name="T5" fmla="*/ 442 h 629"/>
                  <a:gd name="T6" fmla="*/ 97 w 679"/>
                  <a:gd name="T7" fmla="*/ 383 h 629"/>
                  <a:gd name="T8" fmla="*/ 25 w 679"/>
                  <a:gd name="T9" fmla="*/ 376 h 629"/>
                  <a:gd name="T10" fmla="*/ 17 w 679"/>
                  <a:gd name="T11" fmla="*/ 439 h 629"/>
                  <a:gd name="T12" fmla="*/ 185 w 679"/>
                  <a:gd name="T13" fmla="*/ 629 h 629"/>
                  <a:gd name="T14" fmla="*/ 663 w 679"/>
                  <a:gd name="T15" fmla="*/ 78 h 629"/>
                  <a:gd name="T16" fmla="*/ 651 w 679"/>
                  <a:gd name="T17" fmla="*/ 15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9" h="629">
                    <a:moveTo>
                      <a:pt x="651" y="15"/>
                    </a:moveTo>
                    <a:cubicBezTo>
                      <a:pt x="629" y="0"/>
                      <a:pt x="597" y="5"/>
                      <a:pt x="581" y="25"/>
                    </a:cubicBezTo>
                    <a:cubicBezTo>
                      <a:pt x="182" y="442"/>
                      <a:pt x="182" y="442"/>
                      <a:pt x="182" y="442"/>
                    </a:cubicBezTo>
                    <a:cubicBezTo>
                      <a:pt x="97" y="383"/>
                      <a:pt x="97" y="383"/>
                      <a:pt x="97" y="383"/>
                    </a:cubicBezTo>
                    <a:cubicBezTo>
                      <a:pt x="79" y="364"/>
                      <a:pt x="47" y="361"/>
                      <a:pt x="25" y="376"/>
                    </a:cubicBezTo>
                    <a:cubicBezTo>
                      <a:pt x="3" y="391"/>
                      <a:pt x="0" y="420"/>
                      <a:pt x="17" y="439"/>
                    </a:cubicBezTo>
                    <a:cubicBezTo>
                      <a:pt x="185" y="629"/>
                      <a:pt x="185" y="629"/>
                      <a:pt x="185" y="629"/>
                    </a:cubicBezTo>
                    <a:cubicBezTo>
                      <a:pt x="663" y="78"/>
                      <a:pt x="663" y="78"/>
                      <a:pt x="663" y="78"/>
                    </a:cubicBezTo>
                    <a:cubicBezTo>
                      <a:pt x="679" y="58"/>
                      <a:pt x="674" y="29"/>
                      <a:pt x="651" y="15"/>
                    </a:cubicBezTo>
                    <a:close/>
                  </a:path>
                </a:pathLst>
              </a:custGeom>
              <a:solidFill>
                <a:srgbClr val="5791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ctr"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sp>
        <p:nvSpPr>
          <p:cNvPr id="24" name="직사각형 23"/>
          <p:cNvSpPr/>
          <p:nvPr/>
        </p:nvSpPr>
        <p:spPr>
          <a:xfrm>
            <a:off x="926044" y="4060360"/>
            <a:ext cx="7722655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/>
            <a:r>
              <a:rPr lang="en-US" altLang="ko-KR" sz="24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4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평등선거</a:t>
            </a:r>
            <a:r>
              <a:rPr lang="en-US" altLang="ko-KR" sz="24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란</a:t>
            </a:r>
            <a:r>
              <a:rPr lang="en-US" altLang="ko-KR" sz="24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</a:t>
            </a:r>
            <a:r>
              <a:rPr lang="ko-KR" altLang="en-US" sz="24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누구나 </a:t>
            </a:r>
            <a:r>
              <a:rPr lang="en-US" altLang="ko-KR" sz="24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1</a:t>
            </a:r>
            <a:r>
              <a:rPr lang="ko-KR" altLang="en-US" sz="24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표씩만 투표할 수 있는 것이지요</a:t>
            </a:r>
            <a:r>
              <a:rPr lang="en-US" altLang="ko-KR" sz="24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grpSp>
        <p:nvGrpSpPr>
          <p:cNvPr id="50" name="그룹 49"/>
          <p:cNvGrpSpPr/>
          <p:nvPr/>
        </p:nvGrpSpPr>
        <p:grpSpPr>
          <a:xfrm>
            <a:off x="585796" y="4754696"/>
            <a:ext cx="8062903" cy="369332"/>
            <a:chOff x="585796" y="4754696"/>
            <a:chExt cx="8062903" cy="369332"/>
          </a:xfrm>
        </p:grpSpPr>
        <p:sp>
          <p:nvSpPr>
            <p:cNvPr id="25" name="직사각형 24"/>
            <p:cNvSpPr/>
            <p:nvPr/>
          </p:nvSpPr>
          <p:spPr>
            <a:xfrm>
              <a:off x="926044" y="4754696"/>
              <a:ext cx="7722655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latinLnBrk="0"/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직접선거란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, 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다른 사람이 대신하면 안 되며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, (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직접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 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하는 것입니다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</a:t>
              </a:r>
            </a:p>
          </p:txBody>
        </p:sp>
        <p:grpSp>
          <p:nvGrpSpPr>
            <p:cNvPr id="26" name="그룹 25">
              <a:extLst>
                <a:ext uri="{FF2B5EF4-FFF2-40B4-BE49-F238E27FC236}">
                  <a16:creationId xmlns="" xmlns:a16="http://schemas.microsoft.com/office/drawing/2014/main" id="{33D8FD6A-2BE4-40E2-BCD5-F6CC3EBF6A68}"/>
                </a:ext>
              </a:extLst>
            </p:cNvPr>
            <p:cNvGrpSpPr/>
            <p:nvPr/>
          </p:nvGrpSpPr>
          <p:grpSpPr>
            <a:xfrm>
              <a:off x="585796" y="4815501"/>
              <a:ext cx="245004" cy="246451"/>
              <a:chOff x="879088" y="5009800"/>
              <a:chExt cx="143554" cy="144403"/>
            </a:xfrm>
            <a:solidFill>
              <a:schemeClr val="accent2"/>
            </a:solidFill>
          </p:grpSpPr>
          <p:sp>
            <p:nvSpPr>
              <p:cNvPr id="27" name="Freeform 8">
                <a:extLst>
                  <a:ext uri="{FF2B5EF4-FFF2-40B4-BE49-F238E27FC236}">
                    <a16:creationId xmlns="" xmlns:a16="http://schemas.microsoft.com/office/drawing/2014/main" id="{89EB163D-AA50-417D-BD60-41A7C6913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088" y="5016376"/>
                <a:ext cx="135240" cy="137827"/>
              </a:xfrm>
              <a:custGeom>
                <a:avLst/>
                <a:gdLst>
                  <a:gd name="T0" fmla="*/ 724 w 828"/>
                  <a:gd name="T1" fmla="*/ 376 h 828"/>
                  <a:gd name="T2" fmla="*/ 724 w 828"/>
                  <a:gd name="T3" fmla="*/ 609 h 828"/>
                  <a:gd name="T4" fmla="*/ 609 w 828"/>
                  <a:gd name="T5" fmla="*/ 724 h 828"/>
                  <a:gd name="T6" fmla="*/ 217 w 828"/>
                  <a:gd name="T7" fmla="*/ 724 h 828"/>
                  <a:gd name="T8" fmla="*/ 104 w 828"/>
                  <a:gd name="T9" fmla="*/ 609 h 828"/>
                  <a:gd name="T10" fmla="*/ 104 w 828"/>
                  <a:gd name="T11" fmla="*/ 218 h 828"/>
                  <a:gd name="T12" fmla="*/ 217 w 828"/>
                  <a:gd name="T13" fmla="*/ 104 h 828"/>
                  <a:gd name="T14" fmla="*/ 541 w 828"/>
                  <a:gd name="T15" fmla="*/ 104 h 828"/>
                  <a:gd name="T16" fmla="*/ 628 w 828"/>
                  <a:gd name="T17" fmla="*/ 1 h 828"/>
                  <a:gd name="T18" fmla="*/ 609 w 828"/>
                  <a:gd name="T19" fmla="*/ 0 h 828"/>
                  <a:gd name="T20" fmla="*/ 217 w 828"/>
                  <a:gd name="T21" fmla="*/ 0 h 828"/>
                  <a:gd name="T22" fmla="*/ 0 w 828"/>
                  <a:gd name="T23" fmla="*/ 218 h 828"/>
                  <a:gd name="T24" fmla="*/ 0 w 828"/>
                  <a:gd name="T25" fmla="*/ 609 h 828"/>
                  <a:gd name="T26" fmla="*/ 217 w 828"/>
                  <a:gd name="T27" fmla="*/ 828 h 828"/>
                  <a:gd name="T28" fmla="*/ 609 w 828"/>
                  <a:gd name="T29" fmla="*/ 828 h 828"/>
                  <a:gd name="T30" fmla="*/ 828 w 828"/>
                  <a:gd name="T31" fmla="*/ 609 h 828"/>
                  <a:gd name="T32" fmla="*/ 828 w 828"/>
                  <a:gd name="T33" fmla="*/ 259 h 828"/>
                  <a:gd name="T34" fmla="*/ 828 w 828"/>
                  <a:gd name="T35" fmla="*/ 257 h 828"/>
                  <a:gd name="T36" fmla="*/ 724 w 828"/>
                  <a:gd name="T37" fmla="*/ 376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8" h="828">
                    <a:moveTo>
                      <a:pt x="724" y="376"/>
                    </a:moveTo>
                    <a:cubicBezTo>
                      <a:pt x="724" y="609"/>
                      <a:pt x="724" y="609"/>
                      <a:pt x="724" y="609"/>
                    </a:cubicBezTo>
                    <a:cubicBezTo>
                      <a:pt x="724" y="672"/>
                      <a:pt x="672" y="724"/>
                      <a:pt x="609" y="724"/>
                    </a:cubicBezTo>
                    <a:cubicBezTo>
                      <a:pt x="217" y="724"/>
                      <a:pt x="217" y="724"/>
                      <a:pt x="217" y="724"/>
                    </a:cubicBezTo>
                    <a:cubicBezTo>
                      <a:pt x="155" y="724"/>
                      <a:pt x="104" y="672"/>
                      <a:pt x="104" y="609"/>
                    </a:cubicBezTo>
                    <a:cubicBezTo>
                      <a:pt x="104" y="218"/>
                      <a:pt x="104" y="218"/>
                      <a:pt x="104" y="218"/>
                    </a:cubicBezTo>
                    <a:cubicBezTo>
                      <a:pt x="104" y="155"/>
                      <a:pt x="155" y="104"/>
                      <a:pt x="217" y="104"/>
                    </a:cubicBezTo>
                    <a:cubicBezTo>
                      <a:pt x="541" y="104"/>
                      <a:pt x="541" y="104"/>
                      <a:pt x="541" y="104"/>
                    </a:cubicBezTo>
                    <a:cubicBezTo>
                      <a:pt x="628" y="1"/>
                      <a:pt x="628" y="1"/>
                      <a:pt x="628" y="1"/>
                    </a:cubicBezTo>
                    <a:cubicBezTo>
                      <a:pt x="622" y="1"/>
                      <a:pt x="616" y="0"/>
                      <a:pt x="609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98" y="0"/>
                      <a:pt x="0" y="98"/>
                      <a:pt x="0" y="218"/>
                    </a:cubicBezTo>
                    <a:cubicBezTo>
                      <a:pt x="0" y="609"/>
                      <a:pt x="0" y="609"/>
                      <a:pt x="0" y="609"/>
                    </a:cubicBezTo>
                    <a:cubicBezTo>
                      <a:pt x="0" y="729"/>
                      <a:pt x="98" y="828"/>
                      <a:pt x="217" y="828"/>
                    </a:cubicBezTo>
                    <a:cubicBezTo>
                      <a:pt x="609" y="828"/>
                      <a:pt x="609" y="828"/>
                      <a:pt x="609" y="828"/>
                    </a:cubicBezTo>
                    <a:cubicBezTo>
                      <a:pt x="729" y="828"/>
                      <a:pt x="828" y="729"/>
                      <a:pt x="828" y="609"/>
                    </a:cubicBezTo>
                    <a:cubicBezTo>
                      <a:pt x="828" y="259"/>
                      <a:pt x="828" y="259"/>
                      <a:pt x="828" y="259"/>
                    </a:cubicBezTo>
                    <a:cubicBezTo>
                      <a:pt x="828" y="258"/>
                      <a:pt x="828" y="258"/>
                      <a:pt x="828" y="257"/>
                    </a:cubicBezTo>
                    <a:lnTo>
                      <a:pt x="724" y="37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28" name="Freeform 9">
                <a:extLst>
                  <a:ext uri="{FF2B5EF4-FFF2-40B4-BE49-F238E27FC236}">
                    <a16:creationId xmlns="" xmlns:a16="http://schemas.microsoft.com/office/drawing/2014/main" id="{4E5F408F-4517-4526-8A33-61DAB109B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821" y="5009800"/>
                <a:ext cx="110821" cy="104945"/>
              </a:xfrm>
              <a:custGeom>
                <a:avLst/>
                <a:gdLst>
                  <a:gd name="T0" fmla="*/ 651 w 679"/>
                  <a:gd name="T1" fmla="*/ 15 h 629"/>
                  <a:gd name="T2" fmla="*/ 581 w 679"/>
                  <a:gd name="T3" fmla="*/ 25 h 629"/>
                  <a:gd name="T4" fmla="*/ 182 w 679"/>
                  <a:gd name="T5" fmla="*/ 442 h 629"/>
                  <a:gd name="T6" fmla="*/ 97 w 679"/>
                  <a:gd name="T7" fmla="*/ 383 h 629"/>
                  <a:gd name="T8" fmla="*/ 25 w 679"/>
                  <a:gd name="T9" fmla="*/ 376 h 629"/>
                  <a:gd name="T10" fmla="*/ 17 w 679"/>
                  <a:gd name="T11" fmla="*/ 439 h 629"/>
                  <a:gd name="T12" fmla="*/ 185 w 679"/>
                  <a:gd name="T13" fmla="*/ 629 h 629"/>
                  <a:gd name="T14" fmla="*/ 663 w 679"/>
                  <a:gd name="T15" fmla="*/ 78 h 629"/>
                  <a:gd name="T16" fmla="*/ 651 w 679"/>
                  <a:gd name="T17" fmla="*/ 15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9" h="629">
                    <a:moveTo>
                      <a:pt x="651" y="15"/>
                    </a:moveTo>
                    <a:cubicBezTo>
                      <a:pt x="629" y="0"/>
                      <a:pt x="597" y="5"/>
                      <a:pt x="581" y="25"/>
                    </a:cubicBezTo>
                    <a:cubicBezTo>
                      <a:pt x="182" y="442"/>
                      <a:pt x="182" y="442"/>
                      <a:pt x="182" y="442"/>
                    </a:cubicBezTo>
                    <a:cubicBezTo>
                      <a:pt x="97" y="383"/>
                      <a:pt x="97" y="383"/>
                      <a:pt x="97" y="383"/>
                    </a:cubicBezTo>
                    <a:cubicBezTo>
                      <a:pt x="79" y="364"/>
                      <a:pt x="47" y="361"/>
                      <a:pt x="25" y="376"/>
                    </a:cubicBezTo>
                    <a:cubicBezTo>
                      <a:pt x="3" y="391"/>
                      <a:pt x="0" y="420"/>
                      <a:pt x="17" y="439"/>
                    </a:cubicBezTo>
                    <a:cubicBezTo>
                      <a:pt x="185" y="629"/>
                      <a:pt x="185" y="629"/>
                      <a:pt x="185" y="629"/>
                    </a:cubicBezTo>
                    <a:cubicBezTo>
                      <a:pt x="663" y="78"/>
                      <a:pt x="663" y="78"/>
                      <a:pt x="663" y="78"/>
                    </a:cubicBezTo>
                    <a:cubicBezTo>
                      <a:pt x="679" y="58"/>
                      <a:pt x="674" y="29"/>
                      <a:pt x="651" y="15"/>
                    </a:cubicBezTo>
                    <a:close/>
                  </a:path>
                </a:pathLst>
              </a:custGeom>
              <a:solidFill>
                <a:srgbClr val="5791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ctr"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sp>
        <p:nvSpPr>
          <p:cNvPr id="30" name="직사각형 29"/>
          <p:cNvSpPr/>
          <p:nvPr/>
        </p:nvSpPr>
        <p:spPr>
          <a:xfrm>
            <a:off x="926044" y="4754696"/>
            <a:ext cx="7722655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/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직접선거란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다른 사람이 대신하면 안 되며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직접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 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하는 것입니다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grpSp>
        <p:nvGrpSpPr>
          <p:cNvPr id="51" name="그룹 50"/>
          <p:cNvGrpSpPr/>
          <p:nvPr/>
        </p:nvGrpSpPr>
        <p:grpSpPr>
          <a:xfrm>
            <a:off x="585796" y="5449035"/>
            <a:ext cx="8062903" cy="738664"/>
            <a:chOff x="585796" y="5449035"/>
            <a:chExt cx="8062903" cy="738664"/>
          </a:xfrm>
        </p:grpSpPr>
        <p:sp>
          <p:nvSpPr>
            <p:cNvPr id="32" name="직사각형 31"/>
            <p:cNvSpPr/>
            <p:nvPr/>
          </p:nvSpPr>
          <p:spPr>
            <a:xfrm>
              <a:off x="926044" y="5449035"/>
              <a:ext cx="7722655" cy="73866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latinLnBrk="0"/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비밀선거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란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, 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내가 누구에게 투표했는지 아무도 모르게 하는 것입니다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 </a:t>
              </a:r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="" xmlns:a16="http://schemas.microsoft.com/office/drawing/2014/main" id="{33D8FD6A-2BE4-40E2-BCD5-F6CC3EBF6A68}"/>
                </a:ext>
              </a:extLst>
            </p:cNvPr>
            <p:cNvGrpSpPr/>
            <p:nvPr/>
          </p:nvGrpSpPr>
          <p:grpSpPr>
            <a:xfrm>
              <a:off x="585796" y="5509840"/>
              <a:ext cx="245004" cy="246451"/>
              <a:chOff x="879088" y="5009800"/>
              <a:chExt cx="143554" cy="144403"/>
            </a:xfrm>
            <a:solidFill>
              <a:schemeClr val="accent2"/>
            </a:solidFill>
          </p:grpSpPr>
          <p:sp>
            <p:nvSpPr>
              <p:cNvPr id="34" name="Freeform 8">
                <a:extLst>
                  <a:ext uri="{FF2B5EF4-FFF2-40B4-BE49-F238E27FC236}">
                    <a16:creationId xmlns="" xmlns:a16="http://schemas.microsoft.com/office/drawing/2014/main" id="{89EB163D-AA50-417D-BD60-41A7C6913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088" y="5016376"/>
                <a:ext cx="135240" cy="137827"/>
              </a:xfrm>
              <a:custGeom>
                <a:avLst/>
                <a:gdLst>
                  <a:gd name="T0" fmla="*/ 724 w 828"/>
                  <a:gd name="T1" fmla="*/ 376 h 828"/>
                  <a:gd name="T2" fmla="*/ 724 w 828"/>
                  <a:gd name="T3" fmla="*/ 609 h 828"/>
                  <a:gd name="T4" fmla="*/ 609 w 828"/>
                  <a:gd name="T5" fmla="*/ 724 h 828"/>
                  <a:gd name="T6" fmla="*/ 217 w 828"/>
                  <a:gd name="T7" fmla="*/ 724 h 828"/>
                  <a:gd name="T8" fmla="*/ 104 w 828"/>
                  <a:gd name="T9" fmla="*/ 609 h 828"/>
                  <a:gd name="T10" fmla="*/ 104 w 828"/>
                  <a:gd name="T11" fmla="*/ 218 h 828"/>
                  <a:gd name="T12" fmla="*/ 217 w 828"/>
                  <a:gd name="T13" fmla="*/ 104 h 828"/>
                  <a:gd name="T14" fmla="*/ 541 w 828"/>
                  <a:gd name="T15" fmla="*/ 104 h 828"/>
                  <a:gd name="T16" fmla="*/ 628 w 828"/>
                  <a:gd name="T17" fmla="*/ 1 h 828"/>
                  <a:gd name="T18" fmla="*/ 609 w 828"/>
                  <a:gd name="T19" fmla="*/ 0 h 828"/>
                  <a:gd name="T20" fmla="*/ 217 w 828"/>
                  <a:gd name="T21" fmla="*/ 0 h 828"/>
                  <a:gd name="T22" fmla="*/ 0 w 828"/>
                  <a:gd name="T23" fmla="*/ 218 h 828"/>
                  <a:gd name="T24" fmla="*/ 0 w 828"/>
                  <a:gd name="T25" fmla="*/ 609 h 828"/>
                  <a:gd name="T26" fmla="*/ 217 w 828"/>
                  <a:gd name="T27" fmla="*/ 828 h 828"/>
                  <a:gd name="T28" fmla="*/ 609 w 828"/>
                  <a:gd name="T29" fmla="*/ 828 h 828"/>
                  <a:gd name="T30" fmla="*/ 828 w 828"/>
                  <a:gd name="T31" fmla="*/ 609 h 828"/>
                  <a:gd name="T32" fmla="*/ 828 w 828"/>
                  <a:gd name="T33" fmla="*/ 259 h 828"/>
                  <a:gd name="T34" fmla="*/ 828 w 828"/>
                  <a:gd name="T35" fmla="*/ 257 h 828"/>
                  <a:gd name="T36" fmla="*/ 724 w 828"/>
                  <a:gd name="T37" fmla="*/ 376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8" h="828">
                    <a:moveTo>
                      <a:pt x="724" y="376"/>
                    </a:moveTo>
                    <a:cubicBezTo>
                      <a:pt x="724" y="609"/>
                      <a:pt x="724" y="609"/>
                      <a:pt x="724" y="609"/>
                    </a:cubicBezTo>
                    <a:cubicBezTo>
                      <a:pt x="724" y="672"/>
                      <a:pt x="672" y="724"/>
                      <a:pt x="609" y="724"/>
                    </a:cubicBezTo>
                    <a:cubicBezTo>
                      <a:pt x="217" y="724"/>
                      <a:pt x="217" y="724"/>
                      <a:pt x="217" y="724"/>
                    </a:cubicBezTo>
                    <a:cubicBezTo>
                      <a:pt x="155" y="724"/>
                      <a:pt x="104" y="672"/>
                      <a:pt x="104" y="609"/>
                    </a:cubicBezTo>
                    <a:cubicBezTo>
                      <a:pt x="104" y="218"/>
                      <a:pt x="104" y="218"/>
                      <a:pt x="104" y="218"/>
                    </a:cubicBezTo>
                    <a:cubicBezTo>
                      <a:pt x="104" y="155"/>
                      <a:pt x="155" y="104"/>
                      <a:pt x="217" y="104"/>
                    </a:cubicBezTo>
                    <a:cubicBezTo>
                      <a:pt x="541" y="104"/>
                      <a:pt x="541" y="104"/>
                      <a:pt x="541" y="104"/>
                    </a:cubicBezTo>
                    <a:cubicBezTo>
                      <a:pt x="628" y="1"/>
                      <a:pt x="628" y="1"/>
                      <a:pt x="628" y="1"/>
                    </a:cubicBezTo>
                    <a:cubicBezTo>
                      <a:pt x="622" y="1"/>
                      <a:pt x="616" y="0"/>
                      <a:pt x="609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98" y="0"/>
                      <a:pt x="0" y="98"/>
                      <a:pt x="0" y="218"/>
                    </a:cubicBezTo>
                    <a:cubicBezTo>
                      <a:pt x="0" y="609"/>
                      <a:pt x="0" y="609"/>
                      <a:pt x="0" y="609"/>
                    </a:cubicBezTo>
                    <a:cubicBezTo>
                      <a:pt x="0" y="729"/>
                      <a:pt x="98" y="828"/>
                      <a:pt x="217" y="828"/>
                    </a:cubicBezTo>
                    <a:cubicBezTo>
                      <a:pt x="609" y="828"/>
                      <a:pt x="609" y="828"/>
                      <a:pt x="609" y="828"/>
                    </a:cubicBezTo>
                    <a:cubicBezTo>
                      <a:pt x="729" y="828"/>
                      <a:pt x="828" y="729"/>
                      <a:pt x="828" y="609"/>
                    </a:cubicBezTo>
                    <a:cubicBezTo>
                      <a:pt x="828" y="259"/>
                      <a:pt x="828" y="259"/>
                      <a:pt x="828" y="259"/>
                    </a:cubicBezTo>
                    <a:cubicBezTo>
                      <a:pt x="828" y="258"/>
                      <a:pt x="828" y="258"/>
                      <a:pt x="828" y="257"/>
                    </a:cubicBezTo>
                    <a:lnTo>
                      <a:pt x="724" y="37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35" name="Freeform 9">
                <a:extLst>
                  <a:ext uri="{FF2B5EF4-FFF2-40B4-BE49-F238E27FC236}">
                    <a16:creationId xmlns="" xmlns:a16="http://schemas.microsoft.com/office/drawing/2014/main" id="{4E5F408F-4517-4526-8A33-61DAB109B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821" y="5009800"/>
                <a:ext cx="110821" cy="104945"/>
              </a:xfrm>
              <a:custGeom>
                <a:avLst/>
                <a:gdLst>
                  <a:gd name="T0" fmla="*/ 651 w 679"/>
                  <a:gd name="T1" fmla="*/ 15 h 629"/>
                  <a:gd name="T2" fmla="*/ 581 w 679"/>
                  <a:gd name="T3" fmla="*/ 25 h 629"/>
                  <a:gd name="T4" fmla="*/ 182 w 679"/>
                  <a:gd name="T5" fmla="*/ 442 h 629"/>
                  <a:gd name="T6" fmla="*/ 97 w 679"/>
                  <a:gd name="T7" fmla="*/ 383 h 629"/>
                  <a:gd name="T8" fmla="*/ 25 w 679"/>
                  <a:gd name="T9" fmla="*/ 376 h 629"/>
                  <a:gd name="T10" fmla="*/ 17 w 679"/>
                  <a:gd name="T11" fmla="*/ 439 h 629"/>
                  <a:gd name="T12" fmla="*/ 185 w 679"/>
                  <a:gd name="T13" fmla="*/ 629 h 629"/>
                  <a:gd name="T14" fmla="*/ 663 w 679"/>
                  <a:gd name="T15" fmla="*/ 78 h 629"/>
                  <a:gd name="T16" fmla="*/ 651 w 679"/>
                  <a:gd name="T17" fmla="*/ 15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9" h="629">
                    <a:moveTo>
                      <a:pt x="651" y="15"/>
                    </a:moveTo>
                    <a:cubicBezTo>
                      <a:pt x="629" y="0"/>
                      <a:pt x="597" y="5"/>
                      <a:pt x="581" y="25"/>
                    </a:cubicBezTo>
                    <a:cubicBezTo>
                      <a:pt x="182" y="442"/>
                      <a:pt x="182" y="442"/>
                      <a:pt x="182" y="442"/>
                    </a:cubicBezTo>
                    <a:cubicBezTo>
                      <a:pt x="97" y="383"/>
                      <a:pt x="97" y="383"/>
                      <a:pt x="97" y="383"/>
                    </a:cubicBezTo>
                    <a:cubicBezTo>
                      <a:pt x="79" y="364"/>
                      <a:pt x="47" y="361"/>
                      <a:pt x="25" y="376"/>
                    </a:cubicBezTo>
                    <a:cubicBezTo>
                      <a:pt x="3" y="391"/>
                      <a:pt x="0" y="420"/>
                      <a:pt x="17" y="439"/>
                    </a:cubicBezTo>
                    <a:cubicBezTo>
                      <a:pt x="185" y="629"/>
                      <a:pt x="185" y="629"/>
                      <a:pt x="185" y="629"/>
                    </a:cubicBezTo>
                    <a:cubicBezTo>
                      <a:pt x="663" y="78"/>
                      <a:pt x="663" y="78"/>
                      <a:pt x="663" y="78"/>
                    </a:cubicBezTo>
                    <a:cubicBezTo>
                      <a:pt x="679" y="58"/>
                      <a:pt x="674" y="29"/>
                      <a:pt x="651" y="15"/>
                    </a:cubicBezTo>
                    <a:close/>
                  </a:path>
                </a:pathLst>
              </a:custGeom>
              <a:solidFill>
                <a:srgbClr val="5791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ctr"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sp>
        <p:nvSpPr>
          <p:cNvPr id="38" name="직사각형 37"/>
          <p:cNvSpPr/>
          <p:nvPr/>
        </p:nvSpPr>
        <p:spPr>
          <a:xfrm>
            <a:off x="926044" y="5449035"/>
            <a:ext cx="7722655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/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비밀선거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란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내가 누구에게 투표했는지 아무도 모르게 하는 것입니다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2450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24" grpId="0"/>
      <p:bldP spid="30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03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09609C"/>
                </a:solidFill>
              </a:rPr>
              <a:t>투표하기 전 알아야 할 것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56917" y="1324331"/>
            <a:ext cx="5679440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en-US" altLang="ko-KR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3-1. </a:t>
            </a:r>
            <a:r>
              <a:rPr lang="ko-KR" altLang="en-US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투표날짜</a:t>
            </a:r>
            <a:r>
              <a:rPr lang="en-US" altLang="ko-KR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, </a:t>
            </a:r>
            <a:r>
              <a:rPr lang="ko-KR" altLang="en-US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투표소 위치 확인하기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600075" y="4780047"/>
            <a:ext cx="2390775" cy="78483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/>
            <a:r>
              <a:rPr lang="ko-KR" altLang="en-US" sz="17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 날짜는</a:t>
            </a:r>
            <a:endParaRPr lang="en-US" altLang="ko-KR" sz="1700" spc="-120" smtClean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  <a:p>
            <a:pPr latinLnBrk="0"/>
            <a:r>
              <a:rPr lang="ko-KR" altLang="en-US" sz="17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달력이나 뉴스를</a:t>
            </a:r>
            <a:endParaRPr lang="en-US" altLang="ko-KR" sz="1700" spc="-120" smtClean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  <a:p>
            <a:pPr latinLnBrk="0"/>
            <a:r>
              <a:rPr lang="ko-KR" altLang="en-US" sz="17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보면 알 수 있습니다</a:t>
            </a:r>
            <a:r>
              <a:rPr lang="en-US" altLang="ko-KR" sz="17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3501673" y="4780047"/>
            <a:ext cx="2390775" cy="1492716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/>
            <a:r>
              <a:rPr lang="ko-KR" altLang="en-US" sz="1700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투표소의 위치는 투표안내문이나</a:t>
            </a:r>
          </a:p>
          <a:p>
            <a:pPr latinLnBrk="0"/>
            <a:r>
              <a:rPr lang="ko-KR" altLang="en-US" sz="1700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중앙선거관리위원회 홈페이지를</a:t>
            </a:r>
          </a:p>
          <a:p>
            <a:pPr latinLnBrk="0"/>
            <a:r>
              <a:rPr lang="ko-KR" altLang="en-US" sz="1700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보면 알 수 있습니다</a:t>
            </a:r>
            <a:r>
              <a:rPr lang="en-US" altLang="ko-KR" sz="1700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  <a:p>
            <a:pPr latinLnBrk="0"/>
            <a:r>
              <a:rPr lang="en-US" altLang="ko-KR" sz="1200" spc="-5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www.nec.go.kr</a:t>
            </a:r>
            <a:endParaRPr lang="en-US" altLang="ko-KR" sz="1200" spc="-50" dirty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090" y="2234010"/>
            <a:ext cx="1451670" cy="1989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413" y="1991101"/>
            <a:ext cx="1953914" cy="247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6357237" y="4780047"/>
            <a:ext cx="2390775" cy="969496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/>
            <a:r>
              <a:rPr lang="ko-KR" altLang="en-US" sz="1700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시각장애인은</a:t>
            </a:r>
          </a:p>
          <a:p>
            <a:pPr latinLnBrk="0"/>
            <a:r>
              <a:rPr lang="ko-KR" altLang="en-US" sz="1700" spc="-120" dirty="0" err="1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점자형</a:t>
            </a:r>
            <a:r>
              <a:rPr lang="ko-KR" altLang="en-US" sz="1700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 투표안내문을</a:t>
            </a:r>
          </a:p>
          <a:p>
            <a:pPr latinLnBrk="0"/>
            <a:r>
              <a:rPr lang="ko-KR" altLang="en-US" sz="1700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받아볼 수 있습니다</a:t>
            </a:r>
            <a:r>
              <a:rPr lang="en-US" altLang="ko-KR" sz="1700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  <a:p>
            <a:pPr latinLnBrk="0"/>
            <a:r>
              <a:rPr lang="en-US" altLang="ko-KR" sz="1200" spc="-5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1200" spc="-5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음성</a:t>
            </a:r>
            <a:r>
              <a:rPr lang="en-US" altLang="ko-KR" sz="1200" spc="-5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CD, </a:t>
            </a:r>
            <a:r>
              <a:rPr lang="ko-KR" altLang="en-US" sz="1200" spc="-5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음성전환 바코드 포함</a:t>
            </a:r>
            <a:r>
              <a:rPr lang="en-US" altLang="ko-KR" sz="1200" spc="-5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6262800" y="2542441"/>
            <a:ext cx="2471954" cy="1373068"/>
            <a:chOff x="834390" y="137160"/>
            <a:chExt cx="5487354" cy="3048000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4390" y="137160"/>
              <a:ext cx="3467100" cy="304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4" t="1" b="1507"/>
            <a:stretch/>
          </p:blipFill>
          <p:spPr bwMode="auto">
            <a:xfrm>
              <a:off x="4184651" y="188279"/>
              <a:ext cx="2137093" cy="2945765"/>
            </a:xfrm>
            <a:prstGeom prst="rect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5957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03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09609C"/>
                </a:solidFill>
              </a:rPr>
              <a:t>투표하기 전 알아야 할 것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56917" y="1324331"/>
            <a:ext cx="5679440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en-US" altLang="ko-KR" sz="20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3-2. </a:t>
            </a:r>
            <a:r>
              <a:rPr lang="ko-KR" altLang="en-US" sz="20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좋은 후보자를 고르는 방법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586740" y="1987604"/>
            <a:ext cx="2225040" cy="2485336"/>
            <a:chOff x="2785023" y="295290"/>
            <a:chExt cx="5698724" cy="6365386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58" r="8858"/>
            <a:stretch/>
          </p:blipFill>
          <p:spPr bwMode="auto">
            <a:xfrm>
              <a:off x="2785023" y="295290"/>
              <a:ext cx="3573955" cy="4686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659571" y="2731390"/>
              <a:ext cx="2824176" cy="3929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그룹 8"/>
          <p:cNvGrpSpPr/>
          <p:nvPr/>
        </p:nvGrpSpPr>
        <p:grpSpPr>
          <a:xfrm>
            <a:off x="3347561" y="2291921"/>
            <a:ext cx="2491740" cy="1876703"/>
            <a:chOff x="2910840" y="1128713"/>
            <a:chExt cx="6108286" cy="4600575"/>
          </a:xfrm>
        </p:grpSpPr>
        <p:pic>
          <p:nvPicPr>
            <p:cNvPr id="10245" name="Picture 5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51" r="22542"/>
            <a:stretch/>
          </p:blipFill>
          <p:spPr bwMode="auto">
            <a:xfrm>
              <a:off x="2910840" y="1128713"/>
              <a:ext cx="2895600" cy="4600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6" name="Picture 6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0" r="12105"/>
            <a:stretch/>
          </p:blipFill>
          <p:spPr bwMode="auto">
            <a:xfrm>
              <a:off x="6306406" y="1128713"/>
              <a:ext cx="2712720" cy="4600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그룹 9"/>
          <p:cNvGrpSpPr/>
          <p:nvPr/>
        </p:nvGrpSpPr>
        <p:grpSpPr>
          <a:xfrm>
            <a:off x="6393180" y="2010407"/>
            <a:ext cx="2148840" cy="2439731"/>
            <a:chOff x="2281239" y="1343025"/>
            <a:chExt cx="5453061" cy="6191249"/>
          </a:xfrm>
        </p:grpSpPr>
        <p:pic>
          <p:nvPicPr>
            <p:cNvPr id="10247" name="Picture 7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086"/>
            <a:stretch/>
          </p:blipFill>
          <p:spPr bwMode="auto">
            <a:xfrm>
              <a:off x="2281239" y="1343025"/>
              <a:ext cx="4165282" cy="417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8" name="Picture 8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7" t="7077" r="12884"/>
            <a:stretch/>
          </p:blipFill>
          <p:spPr bwMode="auto">
            <a:xfrm>
              <a:off x="5312357" y="3657599"/>
              <a:ext cx="2421943" cy="387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직사각형 25"/>
          <p:cNvSpPr/>
          <p:nvPr/>
        </p:nvSpPr>
        <p:spPr>
          <a:xfrm>
            <a:off x="550545" y="4853330"/>
            <a:ext cx="2390775" cy="130805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ko-KR" altLang="en-US" sz="20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후보자가</a:t>
            </a:r>
          </a:p>
          <a:p>
            <a:pPr latinLnBrk="0">
              <a:spcBef>
                <a:spcPts val="200"/>
              </a:spcBef>
            </a:pPr>
            <a:r>
              <a:rPr lang="ko-KR" altLang="en-US" sz="20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일을 잘 할 수 있는</a:t>
            </a:r>
          </a:p>
          <a:p>
            <a:pPr latinLnBrk="0">
              <a:spcBef>
                <a:spcPts val="200"/>
              </a:spcBef>
            </a:pPr>
            <a:r>
              <a:rPr lang="ko-KR" altLang="en-US" sz="20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능력이 있는지</a:t>
            </a:r>
          </a:p>
          <a:p>
            <a:pPr latinLnBrk="0">
              <a:spcBef>
                <a:spcPts val="200"/>
              </a:spcBef>
            </a:pPr>
            <a:r>
              <a:rPr lang="ko-KR" altLang="en-US" sz="20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살펴봅니다</a:t>
            </a:r>
            <a:r>
              <a:rPr lang="en-US" altLang="ko-KR" sz="20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3443496" y="4853330"/>
            <a:ext cx="2390775" cy="130805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ko-KR" altLang="en-US" sz="20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후보자가</a:t>
            </a:r>
          </a:p>
          <a:p>
            <a:pPr latinLnBrk="0">
              <a:spcBef>
                <a:spcPts val="200"/>
              </a:spcBef>
            </a:pPr>
            <a:r>
              <a:rPr lang="ko-KR" altLang="en-US" sz="20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정직한 지</a:t>
            </a:r>
            <a:r>
              <a:rPr lang="en-US" altLang="ko-KR" sz="20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</a:t>
            </a:r>
          </a:p>
          <a:p>
            <a:pPr latinLnBrk="0">
              <a:spcBef>
                <a:spcPts val="200"/>
              </a:spcBef>
            </a:pPr>
            <a:r>
              <a:rPr lang="ko-KR" altLang="en-US" sz="20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거짓말을 하는지</a:t>
            </a:r>
          </a:p>
          <a:p>
            <a:pPr latinLnBrk="0">
              <a:spcBef>
                <a:spcPts val="200"/>
              </a:spcBef>
            </a:pPr>
            <a:r>
              <a:rPr lang="ko-KR" altLang="en-US" sz="20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살펴봅니다</a:t>
            </a:r>
            <a:r>
              <a:rPr lang="en-US" altLang="ko-KR" sz="20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6343248" y="4866154"/>
            <a:ext cx="2390775" cy="1282402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ko-KR" altLang="en-US" sz="20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후보자가</a:t>
            </a:r>
          </a:p>
          <a:p>
            <a:pPr latinLnBrk="0">
              <a:spcBef>
                <a:spcPts val="200"/>
              </a:spcBef>
            </a:pPr>
            <a:r>
              <a:rPr lang="ko-KR" altLang="en-US" sz="20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주민을 위한 좋은 생각을 갖고 있는지</a:t>
            </a:r>
          </a:p>
          <a:p>
            <a:pPr latinLnBrk="0">
              <a:spcBef>
                <a:spcPts val="200"/>
              </a:spcBef>
            </a:pPr>
            <a:r>
              <a:rPr lang="ko-KR" altLang="en-US" sz="20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살펴봅니다</a:t>
            </a:r>
            <a:r>
              <a:rPr lang="en-US" altLang="ko-KR" sz="20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175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03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09609C"/>
                </a:solidFill>
              </a:rPr>
              <a:t>투표하기 전 알아야 할 것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56917" y="1324331"/>
            <a:ext cx="5679440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en-US" altLang="ko-KR" sz="20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3-3. </a:t>
            </a:r>
            <a:r>
              <a:rPr lang="ko-KR" altLang="en-US" sz="20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후보자에 대해 알아보기 </a:t>
            </a:r>
          </a:p>
        </p:txBody>
      </p:sp>
      <p:grpSp>
        <p:nvGrpSpPr>
          <p:cNvPr id="14" name="그룹 13"/>
          <p:cNvGrpSpPr/>
          <p:nvPr/>
        </p:nvGrpSpPr>
        <p:grpSpPr>
          <a:xfrm>
            <a:off x="513784" y="4408596"/>
            <a:ext cx="2290376" cy="1290290"/>
            <a:chOff x="711904" y="2113062"/>
            <a:chExt cx="2290376" cy="1290290"/>
          </a:xfrm>
        </p:grpSpPr>
        <p:sp>
          <p:nvSpPr>
            <p:cNvPr id="12" name="직사각형 11"/>
            <p:cNvSpPr/>
            <p:nvPr/>
          </p:nvSpPr>
          <p:spPr>
            <a:xfrm>
              <a:off x="711904" y="2113062"/>
              <a:ext cx="2167901" cy="33855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/>
            <a:p>
              <a:pPr latinLnBrk="0">
                <a:spcBef>
                  <a:spcPts val="200"/>
                </a:spcBef>
              </a:pPr>
              <a:r>
                <a:rPr lang="en-US" altLang="ko-KR" sz="22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1.</a:t>
              </a:r>
              <a:r>
                <a:rPr lang="ko-KR" altLang="en-US" sz="22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선거벽보</a:t>
              </a:r>
              <a:r>
                <a:rPr lang="en-US" altLang="ko-KR" sz="22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(</a:t>
              </a:r>
              <a:r>
                <a:rPr lang="ko-KR" altLang="en-US" sz="22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포스터</a:t>
              </a:r>
              <a:r>
                <a:rPr lang="en-US" altLang="ko-KR" sz="22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)</a:t>
              </a:r>
              <a:endParaRPr lang="ko-KR" altLang="en-US" sz="22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969079" y="2572355"/>
              <a:ext cx="2033201" cy="83099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latinLnBrk="0">
                <a:spcBef>
                  <a:spcPts val="200"/>
                </a:spcBef>
              </a:pPr>
              <a:r>
                <a:rPr lang="ko-KR" altLang="en-US" spc="-12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선거벽보</a:t>
              </a:r>
              <a:r>
                <a:rPr lang="en-US" altLang="ko-KR" spc="-12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pc="-12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포스터</a:t>
              </a:r>
              <a:r>
                <a:rPr lang="en-US" altLang="ko-KR" spc="-12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</a:t>
              </a:r>
              <a:r>
                <a:rPr lang="ko-KR" altLang="en-US" spc="-12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를 </a:t>
              </a:r>
              <a:r>
                <a:rPr lang="ko-KR" altLang="en-US" spc="-12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보면 후보자에 </a:t>
              </a:r>
              <a:r>
                <a:rPr lang="ko-KR" altLang="en-US" spc="-12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대해 알 수 있습니다</a:t>
              </a:r>
              <a:r>
                <a:rPr lang="en-US" altLang="ko-KR" spc="-12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</a:t>
              </a:r>
              <a:endParaRPr lang="ko-KR" altLang="en-US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3411924" y="4408596"/>
            <a:ext cx="2304346" cy="1721069"/>
            <a:chOff x="711904" y="2113062"/>
            <a:chExt cx="2304346" cy="1721069"/>
          </a:xfrm>
        </p:grpSpPr>
        <p:sp>
          <p:nvSpPr>
            <p:cNvPr id="37" name="직사각형 36"/>
            <p:cNvSpPr/>
            <p:nvPr/>
          </p:nvSpPr>
          <p:spPr>
            <a:xfrm>
              <a:off x="711904" y="2113062"/>
              <a:ext cx="2167901" cy="33855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/>
            <a:p>
              <a:pPr latinLnBrk="0">
                <a:spcBef>
                  <a:spcPts val="200"/>
                </a:spcBef>
              </a:pPr>
              <a:r>
                <a:rPr lang="en-US" altLang="ko-KR" sz="22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2.</a:t>
              </a:r>
              <a:r>
                <a:rPr lang="ko-KR" altLang="en-US" sz="22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선거공보</a:t>
              </a:r>
              <a:r>
                <a:rPr lang="en-US" altLang="ko-KR" sz="22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(</a:t>
              </a:r>
              <a:r>
                <a:rPr lang="ko-KR" altLang="en-US" sz="22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책자</a:t>
              </a:r>
              <a:r>
                <a:rPr lang="en-US" altLang="ko-KR" sz="22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)</a:t>
              </a:r>
              <a:endParaRPr lang="ko-KR" altLang="en-US" sz="22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969079" y="2572355"/>
              <a:ext cx="2047171" cy="85664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latinLnBrk="0">
                <a:spcBef>
                  <a:spcPts val="200"/>
                </a:spcBef>
              </a:pPr>
              <a:r>
                <a:rPr lang="ko-KR" altLang="en-US" spc="-12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선거공보</a:t>
              </a:r>
              <a:r>
                <a:rPr lang="en-US" altLang="ko-KR" spc="-12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pc="-12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책자</a:t>
              </a:r>
              <a:r>
                <a:rPr lang="en-US" altLang="ko-KR" spc="-12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</a:t>
              </a:r>
              <a:r>
                <a:rPr lang="ko-KR" altLang="en-US" spc="-12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를 보면</a:t>
              </a:r>
            </a:p>
            <a:p>
              <a:pPr latinLnBrk="0">
                <a:spcBef>
                  <a:spcPts val="200"/>
                </a:spcBef>
              </a:pPr>
              <a:r>
                <a:rPr lang="ko-KR" altLang="en-US" spc="-12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후보자에 대해 알 수 있습니다</a:t>
              </a:r>
              <a:r>
                <a:rPr lang="en-US" altLang="ko-KR" spc="-12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</a:t>
              </a:r>
              <a:endParaRPr lang="ko-KR" altLang="en-US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969079" y="3464799"/>
              <a:ext cx="2015421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marL="157163" indent="-157163" latinLnBrk="0">
                <a:spcBef>
                  <a:spcPts val="200"/>
                </a:spcBef>
              </a:pPr>
              <a:r>
                <a:rPr lang="en-US" altLang="ko-KR" sz="12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※ </a:t>
              </a:r>
              <a:r>
                <a:rPr lang="ko-KR" altLang="en-US" sz="12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시각장애인을 위한‘점자형 선거공보’도 받을 수 있습니다</a:t>
              </a:r>
              <a:r>
                <a:rPr lang="en-US" altLang="ko-KR" sz="12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</a:t>
              </a:r>
              <a:endParaRPr lang="ko-KR" altLang="en-US" sz="12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6308794" y="4408596"/>
            <a:ext cx="2336096" cy="1315938"/>
            <a:chOff x="711904" y="2113062"/>
            <a:chExt cx="2336096" cy="1315938"/>
          </a:xfrm>
        </p:grpSpPr>
        <p:sp>
          <p:nvSpPr>
            <p:cNvPr id="41" name="직사각형 40"/>
            <p:cNvSpPr/>
            <p:nvPr/>
          </p:nvSpPr>
          <p:spPr>
            <a:xfrm>
              <a:off x="711904" y="2113062"/>
              <a:ext cx="2167901" cy="33855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/>
            <a:p>
              <a:pPr latinLnBrk="0">
                <a:spcBef>
                  <a:spcPts val="200"/>
                </a:spcBef>
              </a:pPr>
              <a:r>
                <a:rPr lang="en-US" altLang="ko-KR" sz="22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3.</a:t>
              </a:r>
              <a:r>
                <a:rPr lang="ko-KR" altLang="en-US" sz="22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C00000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후보자 토론</a:t>
              </a:r>
              <a:endParaRPr lang="ko-KR" altLang="en-US" sz="22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969079" y="2572355"/>
              <a:ext cx="2078921" cy="85664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latinLnBrk="0">
                <a:spcBef>
                  <a:spcPts val="200"/>
                </a:spcBef>
              </a:pPr>
              <a:r>
                <a:rPr lang="ko-KR" altLang="en-US" spc="-12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후보자 토론을 보면</a:t>
              </a:r>
            </a:p>
            <a:p>
              <a:pPr latinLnBrk="0">
                <a:spcBef>
                  <a:spcPts val="200"/>
                </a:spcBef>
              </a:pPr>
              <a:r>
                <a:rPr lang="ko-KR" altLang="en-US" spc="-12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후보자에 대해 알 수 있습니다</a:t>
              </a:r>
              <a:r>
                <a:rPr lang="en-US" altLang="ko-KR" spc="-12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</a:t>
              </a:r>
              <a:endParaRPr lang="ko-KR" altLang="en-US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0" y="1974834"/>
            <a:ext cx="2487600" cy="2041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483" y="1974834"/>
            <a:ext cx="2487600" cy="2041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660" y="1974834"/>
            <a:ext cx="2487600" cy="2036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3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03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09609C"/>
                </a:solidFill>
              </a:rPr>
              <a:t>투표하기 전 알아야 할 것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56917" y="1324331"/>
            <a:ext cx="5679440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en-US" altLang="ko-KR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3-4. </a:t>
            </a:r>
            <a:r>
              <a:rPr lang="ko-KR" altLang="en-US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신분증 챙기기 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550545" y="4737914"/>
            <a:ext cx="2390775" cy="58477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/>
            <a:r>
              <a:rPr lang="ko-KR" altLang="en-US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신분증을 가지고</a:t>
            </a:r>
          </a:p>
          <a:p>
            <a:pPr latinLnBrk="0"/>
            <a:r>
              <a:rPr lang="ko-KR" altLang="en-US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투표소에 가야 합니다</a:t>
            </a:r>
            <a:r>
              <a:rPr lang="en-US" altLang="ko-KR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3443496" y="4737914"/>
            <a:ext cx="2390775" cy="87716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/>
            <a:r>
              <a:rPr lang="ko-KR" altLang="en-US" sz="19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도움이 필요한 사람은</a:t>
            </a:r>
          </a:p>
          <a:p>
            <a:pPr latinLnBrk="0"/>
            <a:r>
              <a:rPr lang="ko-KR" altLang="en-US" sz="19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도와줄 사람과 함께</a:t>
            </a:r>
          </a:p>
          <a:p>
            <a:pPr latinLnBrk="0"/>
            <a:r>
              <a:rPr lang="ko-KR" altLang="en-US" sz="19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투표하러 갈 수 있습니다</a:t>
            </a:r>
            <a:r>
              <a:rPr lang="en-US" altLang="ko-KR" sz="19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6343248" y="4737914"/>
            <a:ext cx="2390775" cy="153888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/>
            <a:r>
              <a:rPr lang="ko-KR" altLang="en-US" sz="19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중증장애인은</a:t>
            </a:r>
          </a:p>
          <a:p>
            <a:pPr latinLnBrk="0"/>
            <a:r>
              <a:rPr lang="ko-KR" altLang="en-US" sz="19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휠체어 탑승 차량과 활동보조인을</a:t>
            </a:r>
          </a:p>
          <a:p>
            <a:pPr latinLnBrk="0"/>
            <a:r>
              <a:rPr lang="ko-KR" altLang="en-US" sz="19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요청할 수 있습니다</a:t>
            </a:r>
            <a:r>
              <a:rPr lang="en-US" altLang="ko-KR" sz="19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  <a:p>
            <a:pPr latinLnBrk="0"/>
            <a:r>
              <a:rPr lang="ko-KR" altLang="en-US" sz="12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투표안내문에 나오는 선거관리위원회에 전화로 신청합니다</a:t>
            </a:r>
            <a:r>
              <a:rPr lang="en-US" altLang="ko-KR" sz="12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12" y="2244307"/>
            <a:ext cx="2289096" cy="1971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758" y="2171797"/>
            <a:ext cx="1829346" cy="211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411" y="2420888"/>
            <a:ext cx="2417712" cy="1618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직사각형 22"/>
          <p:cNvSpPr/>
          <p:nvPr/>
        </p:nvSpPr>
        <p:spPr>
          <a:xfrm>
            <a:off x="550545" y="6122909"/>
            <a:ext cx="2390775" cy="184666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ko-KR" altLang="en-US" sz="12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복지카드</a:t>
            </a:r>
            <a:r>
              <a:rPr lang="en-US" altLang="ko-KR" sz="12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</a:t>
            </a:r>
            <a:r>
              <a:rPr lang="ko-KR" altLang="en-US" sz="12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운전면허증</a:t>
            </a:r>
            <a:r>
              <a:rPr lang="en-US" altLang="ko-KR" sz="12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</a:t>
            </a:r>
            <a:r>
              <a:rPr lang="ko-KR" altLang="en-US" sz="12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여권도 됩니다</a:t>
            </a:r>
            <a:r>
              <a:rPr lang="en-US" altLang="ko-KR" sz="12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81" y="5405455"/>
            <a:ext cx="1750158" cy="63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490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03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12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09609C"/>
                </a:solidFill>
              </a:rPr>
              <a:t>투표하기 전 알아야 할 것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585796" y="2253064"/>
            <a:ext cx="7491405" cy="960263"/>
            <a:chOff x="585796" y="2253064"/>
            <a:chExt cx="7491405" cy="960263"/>
          </a:xfrm>
        </p:grpSpPr>
        <p:sp>
          <p:nvSpPr>
            <p:cNvPr id="7" name="직사각형 6"/>
            <p:cNvSpPr/>
            <p:nvPr/>
          </p:nvSpPr>
          <p:spPr>
            <a:xfrm>
              <a:off x="926045" y="2253064"/>
              <a:ext cx="7151156" cy="96026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선거 관련 정보는 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선거벽보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(</a:t>
              </a: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포스터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)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), (</a:t>
              </a: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선거공보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(</a:t>
              </a: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책자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)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 </a:t>
              </a: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등이 있습니다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="" xmlns:a16="http://schemas.microsoft.com/office/drawing/2014/main" id="{33D8FD6A-2BE4-40E2-BCD5-F6CC3EBF6A68}"/>
                </a:ext>
              </a:extLst>
            </p:cNvPr>
            <p:cNvGrpSpPr/>
            <p:nvPr/>
          </p:nvGrpSpPr>
          <p:grpSpPr>
            <a:xfrm>
              <a:off x="585796" y="2359589"/>
              <a:ext cx="245004" cy="246451"/>
              <a:chOff x="879088" y="5009800"/>
              <a:chExt cx="143554" cy="144403"/>
            </a:xfrm>
            <a:solidFill>
              <a:schemeClr val="accent2"/>
            </a:solidFill>
          </p:grpSpPr>
          <p:sp>
            <p:nvSpPr>
              <p:cNvPr id="9" name="Freeform 8">
                <a:extLst>
                  <a:ext uri="{FF2B5EF4-FFF2-40B4-BE49-F238E27FC236}">
                    <a16:creationId xmlns="" xmlns:a16="http://schemas.microsoft.com/office/drawing/2014/main" id="{89EB163D-AA50-417D-BD60-41A7C6913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088" y="5016376"/>
                <a:ext cx="135240" cy="137827"/>
              </a:xfrm>
              <a:custGeom>
                <a:avLst/>
                <a:gdLst>
                  <a:gd name="T0" fmla="*/ 724 w 828"/>
                  <a:gd name="T1" fmla="*/ 376 h 828"/>
                  <a:gd name="T2" fmla="*/ 724 w 828"/>
                  <a:gd name="T3" fmla="*/ 609 h 828"/>
                  <a:gd name="T4" fmla="*/ 609 w 828"/>
                  <a:gd name="T5" fmla="*/ 724 h 828"/>
                  <a:gd name="T6" fmla="*/ 217 w 828"/>
                  <a:gd name="T7" fmla="*/ 724 h 828"/>
                  <a:gd name="T8" fmla="*/ 104 w 828"/>
                  <a:gd name="T9" fmla="*/ 609 h 828"/>
                  <a:gd name="T10" fmla="*/ 104 w 828"/>
                  <a:gd name="T11" fmla="*/ 218 h 828"/>
                  <a:gd name="T12" fmla="*/ 217 w 828"/>
                  <a:gd name="T13" fmla="*/ 104 h 828"/>
                  <a:gd name="T14" fmla="*/ 541 w 828"/>
                  <a:gd name="T15" fmla="*/ 104 h 828"/>
                  <a:gd name="T16" fmla="*/ 628 w 828"/>
                  <a:gd name="T17" fmla="*/ 1 h 828"/>
                  <a:gd name="T18" fmla="*/ 609 w 828"/>
                  <a:gd name="T19" fmla="*/ 0 h 828"/>
                  <a:gd name="T20" fmla="*/ 217 w 828"/>
                  <a:gd name="T21" fmla="*/ 0 h 828"/>
                  <a:gd name="T22" fmla="*/ 0 w 828"/>
                  <a:gd name="T23" fmla="*/ 218 h 828"/>
                  <a:gd name="T24" fmla="*/ 0 w 828"/>
                  <a:gd name="T25" fmla="*/ 609 h 828"/>
                  <a:gd name="T26" fmla="*/ 217 w 828"/>
                  <a:gd name="T27" fmla="*/ 828 h 828"/>
                  <a:gd name="T28" fmla="*/ 609 w 828"/>
                  <a:gd name="T29" fmla="*/ 828 h 828"/>
                  <a:gd name="T30" fmla="*/ 828 w 828"/>
                  <a:gd name="T31" fmla="*/ 609 h 828"/>
                  <a:gd name="T32" fmla="*/ 828 w 828"/>
                  <a:gd name="T33" fmla="*/ 259 h 828"/>
                  <a:gd name="T34" fmla="*/ 828 w 828"/>
                  <a:gd name="T35" fmla="*/ 257 h 828"/>
                  <a:gd name="T36" fmla="*/ 724 w 828"/>
                  <a:gd name="T37" fmla="*/ 376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8" h="828">
                    <a:moveTo>
                      <a:pt x="724" y="376"/>
                    </a:moveTo>
                    <a:cubicBezTo>
                      <a:pt x="724" y="609"/>
                      <a:pt x="724" y="609"/>
                      <a:pt x="724" y="609"/>
                    </a:cubicBezTo>
                    <a:cubicBezTo>
                      <a:pt x="724" y="672"/>
                      <a:pt x="672" y="724"/>
                      <a:pt x="609" y="724"/>
                    </a:cubicBezTo>
                    <a:cubicBezTo>
                      <a:pt x="217" y="724"/>
                      <a:pt x="217" y="724"/>
                      <a:pt x="217" y="724"/>
                    </a:cubicBezTo>
                    <a:cubicBezTo>
                      <a:pt x="155" y="724"/>
                      <a:pt x="104" y="672"/>
                      <a:pt x="104" y="609"/>
                    </a:cubicBezTo>
                    <a:cubicBezTo>
                      <a:pt x="104" y="218"/>
                      <a:pt x="104" y="218"/>
                      <a:pt x="104" y="218"/>
                    </a:cubicBezTo>
                    <a:cubicBezTo>
                      <a:pt x="104" y="155"/>
                      <a:pt x="155" y="104"/>
                      <a:pt x="217" y="104"/>
                    </a:cubicBezTo>
                    <a:cubicBezTo>
                      <a:pt x="541" y="104"/>
                      <a:pt x="541" y="104"/>
                      <a:pt x="541" y="104"/>
                    </a:cubicBezTo>
                    <a:cubicBezTo>
                      <a:pt x="628" y="1"/>
                      <a:pt x="628" y="1"/>
                      <a:pt x="628" y="1"/>
                    </a:cubicBezTo>
                    <a:cubicBezTo>
                      <a:pt x="622" y="1"/>
                      <a:pt x="616" y="0"/>
                      <a:pt x="609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98" y="0"/>
                      <a:pt x="0" y="98"/>
                      <a:pt x="0" y="218"/>
                    </a:cubicBezTo>
                    <a:cubicBezTo>
                      <a:pt x="0" y="609"/>
                      <a:pt x="0" y="609"/>
                      <a:pt x="0" y="609"/>
                    </a:cubicBezTo>
                    <a:cubicBezTo>
                      <a:pt x="0" y="729"/>
                      <a:pt x="98" y="828"/>
                      <a:pt x="217" y="828"/>
                    </a:cubicBezTo>
                    <a:cubicBezTo>
                      <a:pt x="609" y="828"/>
                      <a:pt x="609" y="828"/>
                      <a:pt x="609" y="828"/>
                    </a:cubicBezTo>
                    <a:cubicBezTo>
                      <a:pt x="729" y="828"/>
                      <a:pt x="828" y="729"/>
                      <a:pt x="828" y="609"/>
                    </a:cubicBezTo>
                    <a:cubicBezTo>
                      <a:pt x="828" y="259"/>
                      <a:pt x="828" y="259"/>
                      <a:pt x="828" y="259"/>
                    </a:cubicBezTo>
                    <a:cubicBezTo>
                      <a:pt x="828" y="258"/>
                      <a:pt x="828" y="258"/>
                      <a:pt x="828" y="257"/>
                    </a:cubicBezTo>
                    <a:lnTo>
                      <a:pt x="724" y="37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="" xmlns:a16="http://schemas.microsoft.com/office/drawing/2014/main" id="{4E5F408F-4517-4526-8A33-61DAB109B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821" y="5009800"/>
                <a:ext cx="110821" cy="104945"/>
              </a:xfrm>
              <a:custGeom>
                <a:avLst/>
                <a:gdLst>
                  <a:gd name="T0" fmla="*/ 651 w 679"/>
                  <a:gd name="T1" fmla="*/ 15 h 629"/>
                  <a:gd name="T2" fmla="*/ 581 w 679"/>
                  <a:gd name="T3" fmla="*/ 25 h 629"/>
                  <a:gd name="T4" fmla="*/ 182 w 679"/>
                  <a:gd name="T5" fmla="*/ 442 h 629"/>
                  <a:gd name="T6" fmla="*/ 97 w 679"/>
                  <a:gd name="T7" fmla="*/ 383 h 629"/>
                  <a:gd name="T8" fmla="*/ 25 w 679"/>
                  <a:gd name="T9" fmla="*/ 376 h 629"/>
                  <a:gd name="T10" fmla="*/ 17 w 679"/>
                  <a:gd name="T11" fmla="*/ 439 h 629"/>
                  <a:gd name="T12" fmla="*/ 185 w 679"/>
                  <a:gd name="T13" fmla="*/ 629 h 629"/>
                  <a:gd name="T14" fmla="*/ 663 w 679"/>
                  <a:gd name="T15" fmla="*/ 78 h 629"/>
                  <a:gd name="T16" fmla="*/ 651 w 679"/>
                  <a:gd name="T17" fmla="*/ 15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9" h="629">
                    <a:moveTo>
                      <a:pt x="651" y="15"/>
                    </a:moveTo>
                    <a:cubicBezTo>
                      <a:pt x="629" y="0"/>
                      <a:pt x="597" y="5"/>
                      <a:pt x="581" y="25"/>
                    </a:cubicBezTo>
                    <a:cubicBezTo>
                      <a:pt x="182" y="442"/>
                      <a:pt x="182" y="442"/>
                      <a:pt x="182" y="442"/>
                    </a:cubicBezTo>
                    <a:cubicBezTo>
                      <a:pt x="97" y="383"/>
                      <a:pt x="97" y="383"/>
                      <a:pt x="97" y="383"/>
                    </a:cubicBezTo>
                    <a:cubicBezTo>
                      <a:pt x="79" y="364"/>
                      <a:pt x="47" y="361"/>
                      <a:pt x="25" y="376"/>
                    </a:cubicBezTo>
                    <a:cubicBezTo>
                      <a:pt x="3" y="391"/>
                      <a:pt x="0" y="420"/>
                      <a:pt x="17" y="439"/>
                    </a:cubicBezTo>
                    <a:cubicBezTo>
                      <a:pt x="185" y="629"/>
                      <a:pt x="185" y="629"/>
                      <a:pt x="185" y="629"/>
                    </a:cubicBezTo>
                    <a:cubicBezTo>
                      <a:pt x="663" y="78"/>
                      <a:pt x="663" y="78"/>
                      <a:pt x="663" y="78"/>
                    </a:cubicBezTo>
                    <a:cubicBezTo>
                      <a:pt x="679" y="58"/>
                      <a:pt x="674" y="29"/>
                      <a:pt x="651" y="15"/>
                    </a:cubicBezTo>
                    <a:close/>
                  </a:path>
                </a:pathLst>
              </a:custGeom>
              <a:solidFill>
                <a:srgbClr val="0960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ctr"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grpSp>
        <p:nvGrpSpPr>
          <p:cNvPr id="30" name="그룹 29"/>
          <p:cNvGrpSpPr/>
          <p:nvPr/>
        </p:nvGrpSpPr>
        <p:grpSpPr>
          <a:xfrm>
            <a:off x="585796" y="3853105"/>
            <a:ext cx="8062903" cy="1920526"/>
            <a:chOff x="585796" y="3853105"/>
            <a:chExt cx="8062903" cy="1920526"/>
          </a:xfrm>
        </p:grpSpPr>
        <p:sp>
          <p:nvSpPr>
            <p:cNvPr id="20" name="직사각형 19"/>
            <p:cNvSpPr/>
            <p:nvPr/>
          </p:nvSpPr>
          <p:spPr>
            <a:xfrm>
              <a:off x="926044" y="3853105"/>
              <a:ext cx="7722655" cy="1920526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후보자 관련 선거정보를 얻을 수 있는 곳으로는 </a:t>
              </a:r>
              <a:r>
                <a:rPr lang="ko-KR" altLang="en-US" sz="26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길거리에서는 </a:t>
              </a:r>
              <a:r>
                <a:rPr lang="en-US" altLang="ko-KR" sz="26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선거벽보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(</a:t>
              </a: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포스터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)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), </a:t>
              </a: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우편물로 오는 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선거공보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(</a:t>
              </a: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책자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)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 , TV </a:t>
              </a: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등 매체를 통한 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후보자 토론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 </a:t>
              </a: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등을 통해 알 수 있습니다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 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="" xmlns:a16="http://schemas.microsoft.com/office/drawing/2014/main" id="{33D8FD6A-2BE4-40E2-BCD5-F6CC3EBF6A68}"/>
                </a:ext>
              </a:extLst>
            </p:cNvPr>
            <p:cNvGrpSpPr/>
            <p:nvPr/>
          </p:nvGrpSpPr>
          <p:grpSpPr>
            <a:xfrm>
              <a:off x="585796" y="3959630"/>
              <a:ext cx="245004" cy="246451"/>
              <a:chOff x="879088" y="5009800"/>
              <a:chExt cx="143554" cy="144403"/>
            </a:xfrm>
            <a:solidFill>
              <a:schemeClr val="accent2"/>
            </a:solidFill>
          </p:grpSpPr>
          <p:sp>
            <p:nvSpPr>
              <p:cNvPr id="22" name="Freeform 8">
                <a:extLst>
                  <a:ext uri="{FF2B5EF4-FFF2-40B4-BE49-F238E27FC236}">
                    <a16:creationId xmlns="" xmlns:a16="http://schemas.microsoft.com/office/drawing/2014/main" id="{89EB163D-AA50-417D-BD60-41A7C6913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088" y="5016376"/>
                <a:ext cx="135240" cy="137827"/>
              </a:xfrm>
              <a:custGeom>
                <a:avLst/>
                <a:gdLst>
                  <a:gd name="T0" fmla="*/ 724 w 828"/>
                  <a:gd name="T1" fmla="*/ 376 h 828"/>
                  <a:gd name="T2" fmla="*/ 724 w 828"/>
                  <a:gd name="T3" fmla="*/ 609 h 828"/>
                  <a:gd name="T4" fmla="*/ 609 w 828"/>
                  <a:gd name="T5" fmla="*/ 724 h 828"/>
                  <a:gd name="T6" fmla="*/ 217 w 828"/>
                  <a:gd name="T7" fmla="*/ 724 h 828"/>
                  <a:gd name="T8" fmla="*/ 104 w 828"/>
                  <a:gd name="T9" fmla="*/ 609 h 828"/>
                  <a:gd name="T10" fmla="*/ 104 w 828"/>
                  <a:gd name="T11" fmla="*/ 218 h 828"/>
                  <a:gd name="T12" fmla="*/ 217 w 828"/>
                  <a:gd name="T13" fmla="*/ 104 h 828"/>
                  <a:gd name="T14" fmla="*/ 541 w 828"/>
                  <a:gd name="T15" fmla="*/ 104 h 828"/>
                  <a:gd name="T16" fmla="*/ 628 w 828"/>
                  <a:gd name="T17" fmla="*/ 1 h 828"/>
                  <a:gd name="T18" fmla="*/ 609 w 828"/>
                  <a:gd name="T19" fmla="*/ 0 h 828"/>
                  <a:gd name="T20" fmla="*/ 217 w 828"/>
                  <a:gd name="T21" fmla="*/ 0 h 828"/>
                  <a:gd name="T22" fmla="*/ 0 w 828"/>
                  <a:gd name="T23" fmla="*/ 218 h 828"/>
                  <a:gd name="T24" fmla="*/ 0 w 828"/>
                  <a:gd name="T25" fmla="*/ 609 h 828"/>
                  <a:gd name="T26" fmla="*/ 217 w 828"/>
                  <a:gd name="T27" fmla="*/ 828 h 828"/>
                  <a:gd name="T28" fmla="*/ 609 w 828"/>
                  <a:gd name="T29" fmla="*/ 828 h 828"/>
                  <a:gd name="T30" fmla="*/ 828 w 828"/>
                  <a:gd name="T31" fmla="*/ 609 h 828"/>
                  <a:gd name="T32" fmla="*/ 828 w 828"/>
                  <a:gd name="T33" fmla="*/ 259 h 828"/>
                  <a:gd name="T34" fmla="*/ 828 w 828"/>
                  <a:gd name="T35" fmla="*/ 257 h 828"/>
                  <a:gd name="T36" fmla="*/ 724 w 828"/>
                  <a:gd name="T37" fmla="*/ 376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8" h="828">
                    <a:moveTo>
                      <a:pt x="724" y="376"/>
                    </a:moveTo>
                    <a:cubicBezTo>
                      <a:pt x="724" y="609"/>
                      <a:pt x="724" y="609"/>
                      <a:pt x="724" y="609"/>
                    </a:cubicBezTo>
                    <a:cubicBezTo>
                      <a:pt x="724" y="672"/>
                      <a:pt x="672" y="724"/>
                      <a:pt x="609" y="724"/>
                    </a:cubicBezTo>
                    <a:cubicBezTo>
                      <a:pt x="217" y="724"/>
                      <a:pt x="217" y="724"/>
                      <a:pt x="217" y="724"/>
                    </a:cubicBezTo>
                    <a:cubicBezTo>
                      <a:pt x="155" y="724"/>
                      <a:pt x="104" y="672"/>
                      <a:pt x="104" y="609"/>
                    </a:cubicBezTo>
                    <a:cubicBezTo>
                      <a:pt x="104" y="218"/>
                      <a:pt x="104" y="218"/>
                      <a:pt x="104" y="218"/>
                    </a:cubicBezTo>
                    <a:cubicBezTo>
                      <a:pt x="104" y="155"/>
                      <a:pt x="155" y="104"/>
                      <a:pt x="217" y="104"/>
                    </a:cubicBezTo>
                    <a:cubicBezTo>
                      <a:pt x="541" y="104"/>
                      <a:pt x="541" y="104"/>
                      <a:pt x="541" y="104"/>
                    </a:cubicBezTo>
                    <a:cubicBezTo>
                      <a:pt x="628" y="1"/>
                      <a:pt x="628" y="1"/>
                      <a:pt x="628" y="1"/>
                    </a:cubicBezTo>
                    <a:cubicBezTo>
                      <a:pt x="622" y="1"/>
                      <a:pt x="616" y="0"/>
                      <a:pt x="609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98" y="0"/>
                      <a:pt x="0" y="98"/>
                      <a:pt x="0" y="218"/>
                    </a:cubicBezTo>
                    <a:cubicBezTo>
                      <a:pt x="0" y="609"/>
                      <a:pt x="0" y="609"/>
                      <a:pt x="0" y="609"/>
                    </a:cubicBezTo>
                    <a:cubicBezTo>
                      <a:pt x="0" y="729"/>
                      <a:pt x="98" y="828"/>
                      <a:pt x="217" y="828"/>
                    </a:cubicBezTo>
                    <a:cubicBezTo>
                      <a:pt x="609" y="828"/>
                      <a:pt x="609" y="828"/>
                      <a:pt x="609" y="828"/>
                    </a:cubicBezTo>
                    <a:cubicBezTo>
                      <a:pt x="729" y="828"/>
                      <a:pt x="828" y="729"/>
                      <a:pt x="828" y="609"/>
                    </a:cubicBezTo>
                    <a:cubicBezTo>
                      <a:pt x="828" y="259"/>
                      <a:pt x="828" y="259"/>
                      <a:pt x="828" y="259"/>
                    </a:cubicBezTo>
                    <a:cubicBezTo>
                      <a:pt x="828" y="258"/>
                      <a:pt x="828" y="258"/>
                      <a:pt x="828" y="257"/>
                    </a:cubicBezTo>
                    <a:lnTo>
                      <a:pt x="724" y="37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23" name="Freeform 9">
                <a:extLst>
                  <a:ext uri="{FF2B5EF4-FFF2-40B4-BE49-F238E27FC236}">
                    <a16:creationId xmlns="" xmlns:a16="http://schemas.microsoft.com/office/drawing/2014/main" id="{4E5F408F-4517-4526-8A33-61DAB109B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821" y="5009800"/>
                <a:ext cx="110821" cy="104945"/>
              </a:xfrm>
              <a:custGeom>
                <a:avLst/>
                <a:gdLst>
                  <a:gd name="T0" fmla="*/ 651 w 679"/>
                  <a:gd name="T1" fmla="*/ 15 h 629"/>
                  <a:gd name="T2" fmla="*/ 581 w 679"/>
                  <a:gd name="T3" fmla="*/ 25 h 629"/>
                  <a:gd name="T4" fmla="*/ 182 w 679"/>
                  <a:gd name="T5" fmla="*/ 442 h 629"/>
                  <a:gd name="T6" fmla="*/ 97 w 679"/>
                  <a:gd name="T7" fmla="*/ 383 h 629"/>
                  <a:gd name="T8" fmla="*/ 25 w 679"/>
                  <a:gd name="T9" fmla="*/ 376 h 629"/>
                  <a:gd name="T10" fmla="*/ 17 w 679"/>
                  <a:gd name="T11" fmla="*/ 439 h 629"/>
                  <a:gd name="T12" fmla="*/ 185 w 679"/>
                  <a:gd name="T13" fmla="*/ 629 h 629"/>
                  <a:gd name="T14" fmla="*/ 663 w 679"/>
                  <a:gd name="T15" fmla="*/ 78 h 629"/>
                  <a:gd name="T16" fmla="*/ 651 w 679"/>
                  <a:gd name="T17" fmla="*/ 15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9" h="629">
                    <a:moveTo>
                      <a:pt x="651" y="15"/>
                    </a:moveTo>
                    <a:cubicBezTo>
                      <a:pt x="629" y="0"/>
                      <a:pt x="597" y="5"/>
                      <a:pt x="581" y="25"/>
                    </a:cubicBezTo>
                    <a:cubicBezTo>
                      <a:pt x="182" y="442"/>
                      <a:pt x="182" y="442"/>
                      <a:pt x="182" y="442"/>
                    </a:cubicBezTo>
                    <a:cubicBezTo>
                      <a:pt x="97" y="383"/>
                      <a:pt x="97" y="383"/>
                      <a:pt x="97" y="383"/>
                    </a:cubicBezTo>
                    <a:cubicBezTo>
                      <a:pt x="79" y="364"/>
                      <a:pt x="47" y="361"/>
                      <a:pt x="25" y="376"/>
                    </a:cubicBezTo>
                    <a:cubicBezTo>
                      <a:pt x="3" y="391"/>
                      <a:pt x="0" y="420"/>
                      <a:pt x="17" y="439"/>
                    </a:cubicBezTo>
                    <a:cubicBezTo>
                      <a:pt x="185" y="629"/>
                      <a:pt x="185" y="629"/>
                      <a:pt x="185" y="629"/>
                    </a:cubicBezTo>
                    <a:cubicBezTo>
                      <a:pt x="663" y="78"/>
                      <a:pt x="663" y="78"/>
                      <a:pt x="663" y="78"/>
                    </a:cubicBezTo>
                    <a:cubicBezTo>
                      <a:pt x="679" y="58"/>
                      <a:pt x="674" y="29"/>
                      <a:pt x="651" y="15"/>
                    </a:cubicBezTo>
                    <a:close/>
                  </a:path>
                </a:pathLst>
              </a:custGeom>
              <a:solidFill>
                <a:srgbClr val="0960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ctr"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sp>
        <p:nvSpPr>
          <p:cNvPr id="27" name="자유형 26"/>
          <p:cNvSpPr/>
          <p:nvPr/>
        </p:nvSpPr>
        <p:spPr>
          <a:xfrm>
            <a:off x="560070" y="3533216"/>
            <a:ext cx="8023860" cy="0"/>
          </a:xfrm>
          <a:custGeom>
            <a:avLst/>
            <a:gdLst>
              <a:gd name="connsiteX0" fmla="*/ 0 w 8031480"/>
              <a:gd name="connsiteY0" fmla="*/ 0 h 441960"/>
              <a:gd name="connsiteX1" fmla="*/ 8023860 w 8031480"/>
              <a:gd name="connsiteY1" fmla="*/ 0 h 441960"/>
              <a:gd name="connsiteX2" fmla="*/ 8031480 w 8031480"/>
              <a:gd name="connsiteY2" fmla="*/ 441960 h 441960"/>
              <a:gd name="connsiteX0" fmla="*/ 0 w 8023860"/>
              <a:gd name="connsiteY0" fmla="*/ 0 h 0"/>
              <a:gd name="connsiteX1" fmla="*/ 8023860 w 80238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23860">
                <a:moveTo>
                  <a:pt x="0" y="0"/>
                </a:moveTo>
                <a:lnTo>
                  <a:pt x="8023860" y="0"/>
                </a:lnTo>
              </a:path>
            </a:pathLst>
          </a:cu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926045" y="2253064"/>
            <a:ext cx="7151156" cy="96026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선거 관련 정보는 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선거벽보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포스터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)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), 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선거공보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책자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)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 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등이 있습니다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926044" y="3853105"/>
            <a:ext cx="7722655" cy="192052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후보자 관련 선거정보를 얻을 수 있는 곳으로는 </a:t>
            </a:r>
            <a:r>
              <a:rPr lang="ko-KR" altLang="en-US" sz="26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길거리에서는 </a:t>
            </a:r>
            <a:r>
              <a:rPr lang="en-US" altLang="ko-KR" sz="26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선거벽보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포스터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)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), 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우편물로 오는 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선거공보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책자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)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 , TV 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등 매체를 통한 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후보자 토론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 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등을 통해 알 수 있습니다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926045" y="2253064"/>
            <a:ext cx="7151156" cy="96026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선거 관련 정보는 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선거벽보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포스터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)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), 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선거공보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책자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)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 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등이 있습니다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926044" y="3853105"/>
            <a:ext cx="7722655" cy="192052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후보자 관련 선거정보를 얻을 수 있는 곳으로는 </a:t>
            </a:r>
            <a:r>
              <a:rPr lang="ko-KR" altLang="en-US" sz="26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길거리에서는 </a:t>
            </a:r>
            <a:r>
              <a:rPr lang="en-US" altLang="ko-KR" sz="26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선거벽보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포스터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)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), 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우편물로 오는 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선거공보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책자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)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 , TV 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등 매체를 통한 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후보자 토론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 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등을 통해 알 수 있습니다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926044" y="3853105"/>
            <a:ext cx="7722655" cy="192052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후보자 관련 선거정보를 얻을 수 있는 곳으로는 </a:t>
            </a:r>
            <a:r>
              <a:rPr lang="ko-KR" altLang="en-US" sz="26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길거리에서는 </a:t>
            </a:r>
            <a:r>
              <a:rPr lang="en-US" altLang="ko-KR" sz="26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선거벽보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포스터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)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), 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우편물로 오는 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선거공보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책자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)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 , TV 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등 매체를 통한 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후보자 토론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 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등을 통해 알 수 있습니다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1768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2" grpId="0"/>
      <p:bldP spid="33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04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3349A7"/>
                </a:solidFill>
              </a:rPr>
              <a:t>투표하는 방법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859837" y="1425296"/>
            <a:ext cx="5679440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ko-KR" altLang="en-US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선거일투표</a:t>
            </a:r>
          </a:p>
        </p:txBody>
      </p:sp>
      <p:sp>
        <p:nvSpPr>
          <p:cNvPr id="16" name="타원 15"/>
          <p:cNvSpPr/>
          <p:nvPr/>
        </p:nvSpPr>
        <p:spPr>
          <a:xfrm>
            <a:off x="356917" y="1363023"/>
            <a:ext cx="432322" cy="4323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423833" y="1348352"/>
            <a:ext cx="271596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 latinLnBrk="0">
              <a:spcBef>
                <a:spcPts val="200"/>
              </a:spcBef>
            </a:pPr>
            <a:r>
              <a:rPr lang="en-US" altLang="ko-KR" sz="30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477C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1</a:t>
            </a:r>
            <a:endParaRPr lang="ko-KR" altLang="en-US" sz="3000" spc="-80" dirty="0" smtClean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rgbClr val="6477CC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21" name="자유형 20"/>
          <p:cNvSpPr/>
          <p:nvPr/>
        </p:nvSpPr>
        <p:spPr>
          <a:xfrm>
            <a:off x="3168757" y="2124075"/>
            <a:ext cx="0" cy="4133850"/>
          </a:xfrm>
          <a:custGeom>
            <a:avLst/>
            <a:gdLst>
              <a:gd name="connsiteX0" fmla="*/ 0 w 0"/>
              <a:gd name="connsiteY0" fmla="*/ 0 h 3781425"/>
              <a:gd name="connsiteX1" fmla="*/ 0 w 0"/>
              <a:gd name="connsiteY1" fmla="*/ 3781425 h 3781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3781425">
                <a:moveTo>
                  <a:pt x="0" y="0"/>
                </a:moveTo>
                <a:lnTo>
                  <a:pt x="0" y="3781425"/>
                </a:lnTo>
              </a:path>
            </a:pathLst>
          </a:cu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자유형 21"/>
          <p:cNvSpPr/>
          <p:nvPr/>
        </p:nvSpPr>
        <p:spPr>
          <a:xfrm>
            <a:off x="6004139" y="2124075"/>
            <a:ext cx="0" cy="4133850"/>
          </a:xfrm>
          <a:custGeom>
            <a:avLst/>
            <a:gdLst>
              <a:gd name="connsiteX0" fmla="*/ 0 w 0"/>
              <a:gd name="connsiteY0" fmla="*/ 0 h 3781425"/>
              <a:gd name="connsiteX1" fmla="*/ 0 w 0"/>
              <a:gd name="connsiteY1" fmla="*/ 3781425 h 3781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3781425">
                <a:moveTo>
                  <a:pt x="0" y="0"/>
                </a:moveTo>
                <a:lnTo>
                  <a:pt x="0" y="3781425"/>
                </a:lnTo>
              </a:path>
            </a:pathLst>
          </a:cu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590550" y="4846799"/>
            <a:ext cx="2390775" cy="6941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pc="-12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 </a:t>
            </a:r>
            <a:r>
              <a:rPr lang="ko-KR" altLang="en-US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날짜를</a:t>
            </a:r>
            <a:endParaRPr lang="en-US" altLang="ko-KR" spc="-120" dirty="0" smtClean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  <a:p>
            <a:pPr latinLnBrk="0">
              <a:lnSpc>
                <a:spcPct val="130000"/>
              </a:lnSpc>
            </a:pPr>
            <a:r>
              <a:rPr lang="ko-KR" altLang="en-US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미리 확인합니다</a:t>
            </a:r>
            <a:r>
              <a:rPr lang="en-US" altLang="ko-KR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pc="-120" dirty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3471652" y="4846799"/>
            <a:ext cx="2390775" cy="10541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내가 투표할 수 있는</a:t>
            </a:r>
            <a:endParaRPr lang="en-US" altLang="ko-KR" spc="-120" dirty="0" smtClean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  <a:p>
            <a:pPr latinLnBrk="0">
              <a:lnSpc>
                <a:spcPct val="130000"/>
              </a:lnSpc>
            </a:pPr>
            <a:r>
              <a:rPr lang="ko-KR" altLang="en-US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투표소의 위치를</a:t>
            </a:r>
            <a:endParaRPr lang="en-US" altLang="ko-KR" spc="-120" dirty="0" smtClean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  <a:p>
            <a:pPr latinLnBrk="0">
              <a:lnSpc>
                <a:spcPct val="130000"/>
              </a:lnSpc>
            </a:pPr>
            <a:r>
              <a:rPr lang="ko-KR" altLang="en-US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미리 확인합니다</a:t>
            </a:r>
            <a:r>
              <a:rPr lang="en-US" altLang="ko-KR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en-US" altLang="ko-KR" sz="1200" spc="-50" dirty="0" smtClean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261315" y="4846799"/>
            <a:ext cx="2379766" cy="10541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아침 </a:t>
            </a:r>
            <a:r>
              <a:rPr lang="en-US" altLang="ko-KR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6</a:t>
            </a:r>
            <a:r>
              <a:rPr lang="ko-KR" altLang="en-US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시부터</a:t>
            </a:r>
          </a:p>
          <a:p>
            <a:pPr latinLnBrk="0">
              <a:lnSpc>
                <a:spcPct val="130000"/>
              </a:lnSpc>
            </a:pPr>
            <a:r>
              <a:rPr lang="ko-KR" altLang="en-US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저녁 </a:t>
            </a:r>
            <a:r>
              <a:rPr lang="en-US" altLang="ko-KR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6</a:t>
            </a:r>
            <a:r>
              <a:rPr lang="ko-KR" altLang="en-US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시 사이에</a:t>
            </a:r>
            <a:endParaRPr lang="en-US" altLang="ko-KR" spc="-120" dirty="0" smtClean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  <a:p>
            <a:pPr latinLnBrk="0">
              <a:lnSpc>
                <a:spcPct val="130000"/>
              </a:lnSpc>
            </a:pPr>
            <a:r>
              <a:rPr lang="ko-KR" altLang="en-US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투표를 할 수 있습니다</a:t>
            </a:r>
            <a:r>
              <a:rPr lang="en-US" altLang="ko-KR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en-US" altLang="ko-KR" spc="-120" dirty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231" y="2537637"/>
            <a:ext cx="1451670" cy="1989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491" y="2294728"/>
            <a:ext cx="1953914" cy="247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150" y="2713452"/>
            <a:ext cx="249936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853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04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3349A7"/>
                </a:solidFill>
              </a:rPr>
              <a:t>투표하는 방법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859837" y="1425296"/>
            <a:ext cx="5679440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ko-KR" altLang="en-US" sz="20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선거일 전에 먼저 하는 투표</a:t>
            </a:r>
            <a:r>
              <a:rPr lang="en-US" altLang="ko-KR" sz="20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, </a:t>
            </a:r>
            <a:r>
              <a:rPr lang="ko-KR" altLang="en-US" sz="20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사전투표</a:t>
            </a:r>
          </a:p>
        </p:txBody>
      </p:sp>
      <p:sp>
        <p:nvSpPr>
          <p:cNvPr id="16" name="타원 15"/>
          <p:cNvSpPr/>
          <p:nvPr/>
        </p:nvSpPr>
        <p:spPr>
          <a:xfrm>
            <a:off x="356917" y="1363023"/>
            <a:ext cx="432322" cy="4323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433799" y="1348352"/>
            <a:ext cx="271596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 latinLnBrk="0">
              <a:spcBef>
                <a:spcPts val="200"/>
              </a:spcBef>
            </a:pPr>
            <a:r>
              <a:rPr lang="en-US" altLang="ko-KR" sz="30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477C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2</a:t>
            </a:r>
            <a:endParaRPr lang="ko-KR" altLang="en-US" sz="3000" spc="-80" dirty="0" smtClean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rgbClr val="6477CC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21" name="자유형 20"/>
          <p:cNvSpPr/>
          <p:nvPr/>
        </p:nvSpPr>
        <p:spPr>
          <a:xfrm>
            <a:off x="3168757" y="2124075"/>
            <a:ext cx="0" cy="4133850"/>
          </a:xfrm>
          <a:custGeom>
            <a:avLst/>
            <a:gdLst>
              <a:gd name="connsiteX0" fmla="*/ 0 w 0"/>
              <a:gd name="connsiteY0" fmla="*/ 0 h 3781425"/>
              <a:gd name="connsiteX1" fmla="*/ 0 w 0"/>
              <a:gd name="connsiteY1" fmla="*/ 3781425 h 3781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3781425">
                <a:moveTo>
                  <a:pt x="0" y="0"/>
                </a:moveTo>
                <a:lnTo>
                  <a:pt x="0" y="3781425"/>
                </a:lnTo>
              </a:path>
            </a:pathLst>
          </a:cu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자유형 21"/>
          <p:cNvSpPr/>
          <p:nvPr/>
        </p:nvSpPr>
        <p:spPr>
          <a:xfrm>
            <a:off x="6004139" y="2124075"/>
            <a:ext cx="0" cy="4133850"/>
          </a:xfrm>
          <a:custGeom>
            <a:avLst/>
            <a:gdLst>
              <a:gd name="connsiteX0" fmla="*/ 0 w 0"/>
              <a:gd name="connsiteY0" fmla="*/ 0 h 3781425"/>
              <a:gd name="connsiteX1" fmla="*/ 0 w 0"/>
              <a:gd name="connsiteY1" fmla="*/ 3781425 h 3781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3781425">
                <a:moveTo>
                  <a:pt x="0" y="0"/>
                </a:moveTo>
                <a:lnTo>
                  <a:pt x="0" y="3781425"/>
                </a:lnTo>
              </a:path>
            </a:pathLst>
          </a:cu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28" y="2344971"/>
            <a:ext cx="2339876" cy="2065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752" y="2337352"/>
            <a:ext cx="2553394" cy="208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295" y="2321829"/>
            <a:ext cx="2325072" cy="211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직사각형 29"/>
          <p:cNvSpPr/>
          <p:nvPr/>
        </p:nvSpPr>
        <p:spPr>
          <a:xfrm>
            <a:off x="590550" y="4680332"/>
            <a:ext cx="2390775" cy="142731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7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사전투표는</a:t>
            </a:r>
          </a:p>
          <a:p>
            <a:pPr latinLnBrk="0">
              <a:lnSpc>
                <a:spcPct val="110000"/>
              </a:lnSpc>
            </a:pPr>
            <a:r>
              <a:rPr lang="ko-KR" altLang="en-US" sz="17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선거일에 투표를</a:t>
            </a:r>
          </a:p>
          <a:p>
            <a:pPr latinLnBrk="0">
              <a:lnSpc>
                <a:spcPct val="110000"/>
              </a:lnSpc>
            </a:pPr>
            <a:r>
              <a:rPr lang="ko-KR" altLang="en-US" sz="17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할 수 없는 사람이</a:t>
            </a:r>
          </a:p>
          <a:p>
            <a:pPr latinLnBrk="0">
              <a:lnSpc>
                <a:spcPct val="110000"/>
              </a:lnSpc>
            </a:pPr>
            <a:r>
              <a:rPr lang="ko-KR" altLang="en-US" sz="17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다른 날짜에 먼저 하는</a:t>
            </a:r>
          </a:p>
          <a:p>
            <a:pPr latinLnBrk="0">
              <a:lnSpc>
                <a:spcPct val="110000"/>
              </a:lnSpc>
            </a:pPr>
            <a:r>
              <a:rPr lang="ko-KR" altLang="en-US" sz="17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투표입니다</a:t>
            </a:r>
            <a:r>
              <a:rPr lang="en-US" altLang="ko-KR" sz="17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3425932" y="4680332"/>
            <a:ext cx="2390775" cy="142731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7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사전투표는</a:t>
            </a:r>
          </a:p>
          <a:p>
            <a:pPr latinLnBrk="0">
              <a:lnSpc>
                <a:spcPct val="110000"/>
              </a:lnSpc>
            </a:pPr>
            <a:r>
              <a:rPr lang="ko-KR" altLang="en-US" sz="17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내가 살고 있는 동네에서도</a:t>
            </a:r>
          </a:p>
          <a:p>
            <a:pPr latinLnBrk="0">
              <a:lnSpc>
                <a:spcPct val="110000"/>
              </a:lnSpc>
            </a:pPr>
            <a:r>
              <a:rPr lang="ko-KR" altLang="en-US" sz="17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할 수 있고</a:t>
            </a:r>
          </a:p>
          <a:p>
            <a:pPr latinLnBrk="0">
              <a:lnSpc>
                <a:spcPct val="110000"/>
              </a:lnSpc>
            </a:pPr>
            <a:r>
              <a:rPr lang="ko-KR" altLang="en-US" sz="17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멀리 떨어진 곳에서도</a:t>
            </a:r>
          </a:p>
          <a:p>
            <a:pPr latinLnBrk="0">
              <a:lnSpc>
                <a:spcPct val="110000"/>
              </a:lnSpc>
            </a:pPr>
            <a:r>
              <a:rPr lang="ko-KR" altLang="en-US" sz="17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할 수 있습니다</a:t>
            </a:r>
            <a:r>
              <a:rPr lang="en-US" altLang="ko-KR" sz="17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en-US" altLang="ko-KR" sz="1700" spc="-12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261314" y="4680332"/>
            <a:ext cx="2390775" cy="154920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7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멀리 떨어진 곳에서</a:t>
            </a:r>
          </a:p>
          <a:p>
            <a:pPr latinLnBrk="0">
              <a:lnSpc>
                <a:spcPct val="110000"/>
              </a:lnSpc>
            </a:pPr>
            <a:r>
              <a:rPr lang="ko-KR" altLang="en-US" sz="17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사전투표를 할 경우</a:t>
            </a:r>
          </a:p>
          <a:p>
            <a:pPr latinLnBrk="0">
              <a:lnSpc>
                <a:spcPct val="110000"/>
              </a:lnSpc>
            </a:pPr>
            <a:r>
              <a:rPr lang="ko-KR" altLang="en-US" sz="17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투표지를 회송용 봉투에 넣어서 투표함에 넣습니다</a:t>
            </a:r>
            <a:r>
              <a:rPr lang="en-US" altLang="ko-KR" sz="17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  <a:p>
            <a:pPr latinLnBrk="0">
              <a:lnSpc>
                <a:spcPct val="110000"/>
              </a:lnSpc>
            </a:pPr>
            <a:r>
              <a:rPr lang="ko-KR" altLang="en-US" sz="12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회송용봉투 </a:t>
            </a:r>
            <a:r>
              <a:rPr lang="en-US" altLang="ko-KR" sz="12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: </a:t>
            </a:r>
            <a:r>
              <a:rPr lang="ko-KR" altLang="en-US" sz="12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봉투에 적힌 주소로 보내지는 봉투입니다</a:t>
            </a:r>
            <a:r>
              <a:rPr lang="en-US" altLang="ko-KR" sz="12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en-US" altLang="ko-KR" sz="12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752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04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3349A7"/>
                </a:solidFill>
              </a:rPr>
              <a:t>투표하는 방법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859837" y="1425296"/>
            <a:ext cx="5679440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ko-KR" altLang="en-US" sz="20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내가 사는 곳에서 하는 투표</a:t>
            </a:r>
            <a:r>
              <a:rPr lang="en-US" altLang="ko-KR" sz="20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, </a:t>
            </a:r>
            <a:r>
              <a:rPr lang="ko-KR" altLang="en-US" sz="20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거소투표</a:t>
            </a:r>
          </a:p>
        </p:txBody>
      </p:sp>
      <p:sp>
        <p:nvSpPr>
          <p:cNvPr id="16" name="타원 15"/>
          <p:cNvSpPr/>
          <p:nvPr/>
        </p:nvSpPr>
        <p:spPr>
          <a:xfrm>
            <a:off x="356917" y="1363023"/>
            <a:ext cx="432322" cy="4323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437280" y="1348352"/>
            <a:ext cx="271596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 latinLnBrk="0">
              <a:spcBef>
                <a:spcPts val="200"/>
              </a:spcBef>
            </a:pPr>
            <a:r>
              <a:rPr lang="en-US" altLang="ko-KR" sz="30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6477C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3</a:t>
            </a:r>
            <a:endParaRPr lang="ko-KR" altLang="en-US" sz="3000" spc="-80" dirty="0" smtClean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rgbClr val="6477CC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21" name="자유형 20"/>
          <p:cNvSpPr/>
          <p:nvPr/>
        </p:nvSpPr>
        <p:spPr>
          <a:xfrm>
            <a:off x="3168757" y="2124075"/>
            <a:ext cx="0" cy="4133850"/>
          </a:xfrm>
          <a:custGeom>
            <a:avLst/>
            <a:gdLst>
              <a:gd name="connsiteX0" fmla="*/ 0 w 0"/>
              <a:gd name="connsiteY0" fmla="*/ 0 h 3781425"/>
              <a:gd name="connsiteX1" fmla="*/ 0 w 0"/>
              <a:gd name="connsiteY1" fmla="*/ 3781425 h 3781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3781425">
                <a:moveTo>
                  <a:pt x="0" y="0"/>
                </a:moveTo>
                <a:lnTo>
                  <a:pt x="0" y="3781425"/>
                </a:lnTo>
              </a:path>
            </a:pathLst>
          </a:cu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자유형 21"/>
          <p:cNvSpPr/>
          <p:nvPr/>
        </p:nvSpPr>
        <p:spPr>
          <a:xfrm>
            <a:off x="6004139" y="2124075"/>
            <a:ext cx="0" cy="4133850"/>
          </a:xfrm>
          <a:custGeom>
            <a:avLst/>
            <a:gdLst>
              <a:gd name="connsiteX0" fmla="*/ 0 w 0"/>
              <a:gd name="connsiteY0" fmla="*/ 0 h 3781425"/>
              <a:gd name="connsiteX1" fmla="*/ 0 w 0"/>
              <a:gd name="connsiteY1" fmla="*/ 3781425 h 3781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3781425">
                <a:moveTo>
                  <a:pt x="0" y="0"/>
                </a:moveTo>
                <a:lnTo>
                  <a:pt x="0" y="3781425"/>
                </a:lnTo>
              </a:path>
            </a:pathLst>
          </a:cu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590550" y="4642232"/>
            <a:ext cx="2390775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/>
            <a:r>
              <a:rPr lang="ko-KR" altLang="en-US" sz="16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거소투표는 투표소에 갈 수</a:t>
            </a:r>
            <a:endParaRPr lang="en-US" altLang="ko-KR" sz="1600" spc="-12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  <a:p>
            <a:pPr latinLnBrk="0"/>
            <a:r>
              <a:rPr lang="ko-KR" altLang="en-US" sz="16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없을 때 내가 살고 있는 곳에서 하는 투표입니다</a:t>
            </a:r>
            <a:r>
              <a:rPr lang="en-US" altLang="ko-KR" sz="16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3471652" y="4642232"/>
            <a:ext cx="2390775" cy="49244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/>
            <a:r>
              <a:rPr lang="ko-KR" altLang="en-US" sz="16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거소투표는 </a:t>
            </a:r>
            <a:r>
              <a:rPr lang="ko-KR" altLang="en-US" sz="16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미리</a:t>
            </a:r>
            <a:endParaRPr lang="en-US" altLang="ko-KR" sz="1600" spc="-120" smtClean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  <a:p>
            <a:pPr latinLnBrk="0"/>
            <a:r>
              <a:rPr lang="ko-KR" altLang="en-US" sz="16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신고를 </a:t>
            </a:r>
            <a:r>
              <a:rPr lang="ko-KR" altLang="en-US" sz="16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해야 할 수 있습니다</a:t>
            </a:r>
            <a:r>
              <a:rPr lang="en-US" altLang="ko-KR" sz="16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6261315" y="4642232"/>
            <a:ext cx="2379766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/>
            <a:r>
              <a:rPr lang="ko-KR" altLang="en-US" sz="16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투표용지에</a:t>
            </a:r>
          </a:p>
          <a:p>
            <a:pPr latinLnBrk="0"/>
            <a:r>
              <a:rPr lang="ko-KR" altLang="en-US" sz="16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볼펜이나 사인펜으로</a:t>
            </a:r>
          </a:p>
          <a:p>
            <a:pPr latinLnBrk="0"/>
            <a:r>
              <a:rPr lang="ko-KR" altLang="en-US" sz="16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동그라미 표시합니다</a:t>
            </a:r>
            <a:r>
              <a:rPr lang="en-US" altLang="ko-KR" sz="16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76" y="2325730"/>
            <a:ext cx="2049780" cy="2018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441" y="2444156"/>
            <a:ext cx="2044014" cy="1781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314" y="2167482"/>
            <a:ext cx="1377315" cy="2335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직사각형 22"/>
          <p:cNvSpPr/>
          <p:nvPr/>
        </p:nvSpPr>
        <p:spPr>
          <a:xfrm>
            <a:off x="590550" y="5526748"/>
            <a:ext cx="2390775" cy="67710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/>
            <a:r>
              <a:rPr lang="ko-KR" altLang="en-US" sz="11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병원</a:t>
            </a:r>
            <a:r>
              <a:rPr lang="en-US" altLang="ko-KR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</a:t>
            </a:r>
            <a:r>
              <a:rPr lang="ko-KR" altLang="en-US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요양시설</a:t>
            </a:r>
            <a:r>
              <a:rPr lang="en-US" altLang="ko-KR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</a:t>
            </a:r>
            <a:r>
              <a:rPr lang="ko-KR" altLang="en-US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교도소에 </a:t>
            </a:r>
            <a:r>
              <a:rPr lang="ko-KR" altLang="en-US" sz="11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거주하거나</a:t>
            </a:r>
            <a:endParaRPr lang="en-US" altLang="ko-KR" sz="1100" spc="-50" smtClean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  <a:p>
            <a:pPr latinLnBrk="0"/>
            <a:r>
              <a:rPr lang="ko-KR" altLang="en-US" sz="11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신체에 중대한 장애가 </a:t>
            </a:r>
            <a:r>
              <a:rPr lang="ko-KR" altLang="en-US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있어 장애인거주시설에 거주하는 </a:t>
            </a:r>
            <a:r>
              <a:rPr lang="ko-KR" altLang="en-US" sz="11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사람은 거소투표를 </a:t>
            </a:r>
            <a:r>
              <a:rPr lang="ko-KR" altLang="en-US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신고할 수 있습니다</a:t>
            </a:r>
            <a:r>
              <a:rPr lang="en-US" altLang="ko-KR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3425932" y="5357470"/>
            <a:ext cx="2498618" cy="84638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marL="153988" indent="-153988" latinLnBrk="0"/>
            <a:r>
              <a:rPr lang="en-US" altLang="ko-KR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1. </a:t>
            </a:r>
            <a:r>
              <a:rPr lang="ko-KR" altLang="en-US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거소투표신고서는 구시군청과 읍면동주민센터</a:t>
            </a:r>
            <a:r>
              <a:rPr lang="en-US" altLang="ko-KR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 </a:t>
            </a:r>
            <a:r>
              <a:rPr lang="ko-KR" altLang="en-US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중앙선거관리위원회 홈페이지에서 받을 수 있습니다</a:t>
            </a:r>
            <a:r>
              <a:rPr lang="en-US" altLang="ko-KR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  <a:p>
            <a:pPr marL="153988" indent="-153988" latinLnBrk="0"/>
            <a:r>
              <a:rPr lang="en-US" altLang="ko-KR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2. </a:t>
            </a:r>
            <a:r>
              <a:rPr lang="ko-KR" altLang="en-US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거소투표신고서를 우편으로 받은 경우</a:t>
            </a:r>
            <a:r>
              <a:rPr lang="en-US" altLang="ko-KR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</a:t>
            </a:r>
            <a:r>
              <a:rPr lang="ko-KR" altLang="en-US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신고서를 </a:t>
            </a:r>
            <a:r>
              <a:rPr lang="ko-KR" altLang="en-US" sz="11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작성하여 우편으로 </a:t>
            </a:r>
            <a:r>
              <a:rPr lang="ko-KR" altLang="en-US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보내면 됩니다</a:t>
            </a:r>
            <a:r>
              <a:rPr lang="en-US" altLang="ko-KR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7583383" y="2569532"/>
            <a:ext cx="952500" cy="52322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/>
            <a:r>
              <a:rPr lang="ko-KR" altLang="en-US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우편으로</a:t>
            </a:r>
          </a:p>
          <a:p>
            <a:pPr latinLnBrk="0"/>
            <a:r>
              <a:rPr lang="ko-KR" altLang="en-US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거소투표용지가 배달됩니다</a:t>
            </a:r>
            <a:r>
              <a:rPr lang="en-US" altLang="ko-KR" sz="11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11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613" y="4759052"/>
            <a:ext cx="501634" cy="50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직사각형 27"/>
          <p:cNvSpPr/>
          <p:nvPr/>
        </p:nvSpPr>
        <p:spPr>
          <a:xfrm>
            <a:off x="6261315" y="5465192"/>
            <a:ext cx="2379766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/>
            <a:r>
              <a:rPr lang="ko-KR" altLang="en-US" sz="16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회송용 봉투에 넣어서</a:t>
            </a:r>
          </a:p>
          <a:p>
            <a:pPr latinLnBrk="0"/>
            <a:r>
              <a:rPr lang="ko-KR" altLang="en-US" sz="16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우편함에 넣거나</a:t>
            </a:r>
          </a:p>
          <a:p>
            <a:pPr latinLnBrk="0"/>
            <a:r>
              <a:rPr lang="ko-KR" altLang="en-US" sz="16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우체국 직원에게 줍니다</a:t>
            </a:r>
            <a:r>
              <a:rPr lang="en-US" altLang="ko-KR" sz="16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en-US" altLang="ko-KR" sz="1600" spc="-12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521" y="2186305"/>
            <a:ext cx="560300" cy="33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76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04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3349A7"/>
                </a:solidFill>
              </a:rPr>
              <a:t>투표하는 방법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56917" y="1324331"/>
            <a:ext cx="5679440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en-US" altLang="ko-KR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4-1. </a:t>
            </a:r>
            <a:r>
              <a:rPr lang="ko-KR" altLang="en-US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투표의 순서 및 방법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774700" y="4553635"/>
            <a:ext cx="1065997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줄서서 기다리다가</a:t>
            </a:r>
          </a:p>
          <a:p>
            <a:pPr latinLnBrk="0"/>
            <a:r>
              <a:rPr lang="ko-KR" altLang="en-US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차례가 되면 들어갑니다</a:t>
            </a:r>
            <a:r>
              <a:rPr lang="en-US" altLang="ko-KR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010317" y="3823516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1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933997" y="4115742"/>
            <a:ext cx="524182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신분증을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보여줍니다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724170" y="3702743"/>
            <a:ext cx="1485984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선거인명부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이름을 쓰는 곳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에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이름을 쓰거나 손도장을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790850" y="3388517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2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473398" y="3251075"/>
            <a:ext cx="496931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투표용지를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받습니다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540078" y="2936849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3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657950" y="1842914"/>
            <a:ext cx="817531" cy="415498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기표소에 들어가서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투표용지에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도장을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419830" y="1909688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4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505280" y="2999330"/>
            <a:ext cx="767839" cy="1384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한 번만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7466808" y="3968771"/>
            <a:ext cx="844783" cy="1384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투표지를 접습니다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7272585" y="5084236"/>
            <a:ext cx="844783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투표지를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투표함에 넣습니다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7034465" y="5084236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5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035970" y="6325987"/>
            <a:ext cx="646011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다 끝나면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나가면 됩니다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784201" y="6347416"/>
            <a:ext cx="168316" cy="230832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15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끝</a:t>
            </a:r>
            <a:endParaRPr lang="ko-KR" altLang="en-US" sz="15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964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04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3349A7"/>
                </a:solidFill>
              </a:rPr>
              <a:t>투표하는 방법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56917" y="1324331"/>
            <a:ext cx="5679440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en-US" altLang="ko-KR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4-1. </a:t>
            </a:r>
            <a:r>
              <a:rPr lang="ko-KR" altLang="en-US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투표의 순서 및 방법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774700" y="4553635"/>
            <a:ext cx="1065997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줄서서 기다리다가</a:t>
            </a:r>
          </a:p>
          <a:p>
            <a:pPr latinLnBrk="0"/>
            <a:r>
              <a:rPr lang="ko-KR" altLang="en-US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차례가 되면 들어갑니다</a:t>
            </a:r>
            <a:r>
              <a:rPr lang="en-US" altLang="ko-KR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010317" y="3823516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1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933997" y="4115742"/>
            <a:ext cx="524182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신분증을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보여줍니다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724170" y="3702743"/>
            <a:ext cx="1485984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선거인명부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이름을 쓰는 곳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에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이름을 쓰거나 손도장을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790850" y="3388517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2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473398" y="3251075"/>
            <a:ext cx="496931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투표용지를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받습니다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540078" y="2936849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3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657950" y="1842914"/>
            <a:ext cx="817531" cy="415498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기표소에 들어가서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투표용지에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도장을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419830" y="1909688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4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505280" y="2999330"/>
            <a:ext cx="767839" cy="1384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한 번만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7466808" y="3968771"/>
            <a:ext cx="844783" cy="1384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투표지를 접습니다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7272585" y="5084236"/>
            <a:ext cx="844783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투표지를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투표함에 넣습니다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7034465" y="5084236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5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035970" y="6325987"/>
            <a:ext cx="646011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다 끝나면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나가면 됩니다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784201" y="6347416"/>
            <a:ext cx="168316" cy="230832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15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끝</a:t>
            </a:r>
            <a:endParaRPr lang="ko-KR" altLang="en-US" sz="15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1180918" y="5320310"/>
            <a:ext cx="749255" cy="74925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타원 3"/>
          <p:cNvSpPr/>
          <p:nvPr/>
        </p:nvSpPr>
        <p:spPr>
          <a:xfrm>
            <a:off x="2771800" y="2000275"/>
            <a:ext cx="3600400" cy="36004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3335284" y="5722035"/>
            <a:ext cx="2473434" cy="615553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20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줄서서 기다리다가</a:t>
            </a:r>
          </a:p>
          <a:p>
            <a:pPr algn="ctr" latinLnBrk="0"/>
            <a:r>
              <a:rPr lang="ko-KR" altLang="en-US" sz="20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차례가 되면 들어갑니다</a:t>
            </a:r>
            <a:r>
              <a:rPr lang="en-US" altLang="ko-KR" sz="20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.</a:t>
            </a:r>
            <a:endParaRPr lang="ko-KR" altLang="en-US" sz="20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715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6" presetClass="emph" presetSubtype="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3" grpId="0" animBg="1"/>
      <p:bldP spid="4" grpId="0" animBg="1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04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3349A7"/>
                </a:solidFill>
              </a:rPr>
              <a:t>투표하는 방법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56917" y="1324331"/>
            <a:ext cx="5679440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en-US" altLang="ko-KR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4-1. </a:t>
            </a:r>
            <a:r>
              <a:rPr lang="ko-KR" altLang="en-US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투표의 순서 및 방법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774700" y="4553635"/>
            <a:ext cx="1065997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줄서서 기다리다가</a:t>
            </a:r>
          </a:p>
          <a:p>
            <a:pPr latinLnBrk="0"/>
            <a:r>
              <a:rPr lang="ko-KR" altLang="en-US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차례가 되면 들어갑니다</a:t>
            </a:r>
            <a:r>
              <a:rPr lang="en-US" altLang="ko-KR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010317" y="3823516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1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933997" y="4115742"/>
            <a:ext cx="524182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신분증을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보여줍니다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724170" y="3702743"/>
            <a:ext cx="1485984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선거인명부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이름을 쓰는 곳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에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이름을 쓰거나 손도장을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790850" y="3388517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2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473398" y="3251075"/>
            <a:ext cx="496931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투표용지를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받습니다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540078" y="2936849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3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657950" y="1842914"/>
            <a:ext cx="817531" cy="415498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기표소에 들어가서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투표용지에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도장을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419830" y="1909688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4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505280" y="2999330"/>
            <a:ext cx="767839" cy="1384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한 번만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7466808" y="3968771"/>
            <a:ext cx="844783" cy="1384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투표지를 접습니다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7272585" y="5084236"/>
            <a:ext cx="844783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투표지를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투표함에 넣습니다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7034465" y="5084236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5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035970" y="6325987"/>
            <a:ext cx="646011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다 끝나면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나가면 됩니다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784201" y="6347416"/>
            <a:ext cx="168316" cy="230832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15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끝</a:t>
            </a:r>
            <a:endParaRPr lang="ko-KR" altLang="en-US" sz="15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1173757" y="2938166"/>
            <a:ext cx="749255" cy="74925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타원 3"/>
          <p:cNvSpPr/>
          <p:nvPr/>
        </p:nvSpPr>
        <p:spPr>
          <a:xfrm>
            <a:off x="2771800" y="2000275"/>
            <a:ext cx="3600400" cy="36004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3586143" y="5722024"/>
            <a:ext cx="1971715" cy="615564"/>
            <a:chOff x="3210229" y="5722024"/>
            <a:chExt cx="1971715" cy="615564"/>
          </a:xfrm>
        </p:grpSpPr>
        <p:sp>
          <p:nvSpPr>
            <p:cNvPr id="24" name="직사각형 23"/>
            <p:cNvSpPr/>
            <p:nvPr/>
          </p:nvSpPr>
          <p:spPr>
            <a:xfrm>
              <a:off x="3962058" y="5722035"/>
              <a:ext cx="1219886" cy="615553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/>
            <a:p>
              <a:pPr latinLnBrk="0"/>
              <a:r>
                <a:rPr lang="ko-KR" altLang="en-US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신분증을</a:t>
              </a:r>
            </a:p>
            <a:p>
              <a:pPr latinLnBrk="0"/>
              <a:r>
                <a:rPr lang="ko-KR" altLang="en-US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보여줍니다</a:t>
              </a:r>
              <a:r>
                <a:rPr lang="en-US" altLang="ko-KR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.</a:t>
              </a:r>
            </a:p>
          </p:txBody>
        </p:sp>
        <p:grpSp>
          <p:nvGrpSpPr>
            <p:cNvPr id="7" name="그룹 6"/>
            <p:cNvGrpSpPr/>
            <p:nvPr/>
          </p:nvGrpSpPr>
          <p:grpSpPr>
            <a:xfrm>
              <a:off x="3210229" y="5722024"/>
              <a:ext cx="593100" cy="615552"/>
              <a:chOff x="3321050" y="5837052"/>
              <a:chExt cx="371456" cy="385519"/>
            </a:xfrm>
          </p:grpSpPr>
          <p:sp>
            <p:nvSpPr>
              <p:cNvPr id="26" name="타원 25"/>
              <p:cNvSpPr/>
              <p:nvPr/>
            </p:nvSpPr>
            <p:spPr>
              <a:xfrm>
                <a:off x="3321050" y="5844083"/>
                <a:ext cx="371456" cy="37145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3351889" y="5837052"/>
                <a:ext cx="271596" cy="38551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latinLnBrk="0">
                  <a:spcBef>
                    <a:spcPts val="200"/>
                  </a:spcBef>
                </a:pPr>
                <a:r>
                  <a:rPr lang="en-US" altLang="ko-KR" sz="4000" spc="-80" smtClean="0">
                    <a:ln w="9525"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Arial"/>
                  </a:rPr>
                  <a:t>1</a:t>
                </a:r>
                <a:endParaRPr lang="ko-KR" altLang="en-US" sz="40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8937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6" presetClass="emph" presetSubtype="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0" grpId="2" animBg="1"/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04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3349A7"/>
                </a:solidFill>
              </a:rPr>
              <a:t>투표하는 방법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56917" y="1324331"/>
            <a:ext cx="5679440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en-US" altLang="ko-KR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4-1. </a:t>
            </a:r>
            <a:r>
              <a:rPr lang="ko-KR" altLang="en-US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투표의 순서 및 방법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774700" y="4553635"/>
            <a:ext cx="1065997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줄서서 기다리다가</a:t>
            </a:r>
          </a:p>
          <a:p>
            <a:pPr latinLnBrk="0"/>
            <a:r>
              <a:rPr lang="ko-KR" altLang="en-US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차례가 되면 들어갑니다</a:t>
            </a:r>
            <a:r>
              <a:rPr lang="en-US" altLang="ko-KR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010317" y="3823516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1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933997" y="4115742"/>
            <a:ext cx="524182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신분증을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보여줍니다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724170" y="3702743"/>
            <a:ext cx="1485984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선거인명부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이름을 쓰는 곳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에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이름을 쓰거나 손도장을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790850" y="3388517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2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473398" y="3251075"/>
            <a:ext cx="496931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투표용지를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받습니다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540078" y="2936849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3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657950" y="1842914"/>
            <a:ext cx="817531" cy="415498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기표소에 들어가서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투표용지에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도장을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419830" y="1909688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4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505280" y="2999330"/>
            <a:ext cx="767839" cy="1384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한 번만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7466808" y="3968771"/>
            <a:ext cx="844783" cy="1384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투표지를 접습니다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7272585" y="5084236"/>
            <a:ext cx="844783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투표지를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투표함에 넣습니다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7034465" y="5084236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5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035970" y="6325987"/>
            <a:ext cx="646011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다 끝나면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나가면 됩니다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784201" y="6347416"/>
            <a:ext cx="168316" cy="230832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15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끝</a:t>
            </a:r>
            <a:endParaRPr lang="ko-KR" altLang="en-US" sz="15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1904050" y="2447213"/>
            <a:ext cx="749255" cy="74925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타원 3"/>
          <p:cNvSpPr/>
          <p:nvPr/>
        </p:nvSpPr>
        <p:spPr>
          <a:xfrm>
            <a:off x="2771800" y="2000275"/>
            <a:ext cx="3600400" cy="36004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2475262" y="5722024"/>
            <a:ext cx="4193477" cy="615564"/>
            <a:chOff x="3210229" y="5722024"/>
            <a:chExt cx="4193477" cy="615564"/>
          </a:xfrm>
        </p:grpSpPr>
        <p:sp>
          <p:nvSpPr>
            <p:cNvPr id="24" name="직사각형 23"/>
            <p:cNvSpPr/>
            <p:nvPr/>
          </p:nvSpPr>
          <p:spPr>
            <a:xfrm>
              <a:off x="3962058" y="5722035"/>
              <a:ext cx="3441648" cy="615553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/>
            <a:p>
              <a:pPr latinLnBrk="0"/>
              <a:r>
                <a:rPr lang="ko-KR" altLang="en-US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선거인명부</a:t>
              </a:r>
              <a:r>
                <a:rPr lang="en-US" altLang="ko-KR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(</a:t>
              </a:r>
              <a:r>
                <a:rPr lang="ko-KR" altLang="en-US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이름을 쓰는 곳</a:t>
              </a:r>
              <a:r>
                <a:rPr lang="en-US" altLang="ko-KR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)</a:t>
              </a:r>
              <a:r>
                <a:rPr lang="ko-KR" altLang="en-US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에</a:t>
              </a:r>
            </a:p>
            <a:p>
              <a:pPr latinLnBrk="0"/>
              <a:r>
                <a:rPr lang="ko-KR" altLang="en-US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이름을 쓰거나 손도장을 찍습니다</a:t>
              </a:r>
              <a:r>
                <a:rPr lang="en-US" altLang="ko-KR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.</a:t>
              </a:r>
            </a:p>
          </p:txBody>
        </p:sp>
        <p:grpSp>
          <p:nvGrpSpPr>
            <p:cNvPr id="7" name="그룹 6"/>
            <p:cNvGrpSpPr/>
            <p:nvPr/>
          </p:nvGrpSpPr>
          <p:grpSpPr>
            <a:xfrm>
              <a:off x="3210229" y="5722024"/>
              <a:ext cx="593100" cy="615552"/>
              <a:chOff x="3321050" y="5837052"/>
              <a:chExt cx="371456" cy="385519"/>
            </a:xfrm>
          </p:grpSpPr>
          <p:sp>
            <p:nvSpPr>
              <p:cNvPr id="26" name="타원 25"/>
              <p:cNvSpPr/>
              <p:nvPr/>
            </p:nvSpPr>
            <p:spPr>
              <a:xfrm>
                <a:off x="3321050" y="5844083"/>
                <a:ext cx="371456" cy="37145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3370051" y="5837052"/>
                <a:ext cx="271596" cy="38551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latinLnBrk="0">
                  <a:spcBef>
                    <a:spcPts val="200"/>
                  </a:spcBef>
                </a:pPr>
                <a:r>
                  <a:rPr lang="en-US" altLang="ko-KR" sz="4000" spc="-80" smtClean="0">
                    <a:ln w="9525"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Arial"/>
                  </a:rPr>
                  <a:t>2</a:t>
                </a:r>
                <a:endParaRPr lang="ko-KR" altLang="en-US" sz="40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3319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6" presetClass="emph" presetSubtype="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0" grpId="2" animBg="1"/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04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3349A7"/>
                </a:solidFill>
              </a:rPr>
              <a:t>투표하는 방법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56917" y="1324331"/>
            <a:ext cx="5679440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en-US" altLang="ko-KR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4-1. </a:t>
            </a:r>
            <a:r>
              <a:rPr lang="ko-KR" altLang="en-US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투표의 순서 및 방법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774700" y="4553635"/>
            <a:ext cx="1065997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줄서서 기다리다가</a:t>
            </a:r>
          </a:p>
          <a:p>
            <a:pPr latinLnBrk="0"/>
            <a:r>
              <a:rPr lang="ko-KR" altLang="en-US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차례가 되면 들어갑니다</a:t>
            </a:r>
            <a:r>
              <a:rPr lang="en-US" altLang="ko-KR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010317" y="3823516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1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933997" y="4115742"/>
            <a:ext cx="524182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신분증을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보여줍니다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724170" y="3702743"/>
            <a:ext cx="1485984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선거인명부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이름을 쓰는 곳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에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이름을 쓰거나 손도장을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790850" y="3388517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2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473398" y="3251075"/>
            <a:ext cx="496931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투표용지를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받습니다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540078" y="2936849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3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657950" y="1842914"/>
            <a:ext cx="817531" cy="415498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기표소에 들어가서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투표용지에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도장을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419830" y="1909688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4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505280" y="2999330"/>
            <a:ext cx="767839" cy="1384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한 번만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7466808" y="3968771"/>
            <a:ext cx="844783" cy="1384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투표지를 접습니다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7272585" y="5084236"/>
            <a:ext cx="844783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투표지를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투표함에 넣습니다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7034465" y="5084236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5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035970" y="6325987"/>
            <a:ext cx="646011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다 끝나면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나가면 됩니다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784201" y="6347416"/>
            <a:ext cx="168316" cy="230832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15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끝</a:t>
            </a:r>
            <a:endParaRPr lang="ko-KR" altLang="en-US" sz="15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2714120" y="2042177"/>
            <a:ext cx="749255" cy="74925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타원 3"/>
          <p:cNvSpPr/>
          <p:nvPr/>
        </p:nvSpPr>
        <p:spPr>
          <a:xfrm>
            <a:off x="2771800" y="2000275"/>
            <a:ext cx="3600400" cy="36004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3627020" y="5722024"/>
            <a:ext cx="1889961" cy="615564"/>
            <a:chOff x="3210229" y="5722024"/>
            <a:chExt cx="1889961" cy="615564"/>
          </a:xfrm>
        </p:grpSpPr>
        <p:sp>
          <p:nvSpPr>
            <p:cNvPr id="24" name="직사각형 23"/>
            <p:cNvSpPr/>
            <p:nvPr/>
          </p:nvSpPr>
          <p:spPr>
            <a:xfrm>
              <a:off x="3962058" y="5722035"/>
              <a:ext cx="1138132" cy="615553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/>
            <a:p>
              <a:pPr latinLnBrk="0"/>
              <a:r>
                <a:rPr lang="ko-KR" altLang="en-US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투표용지를</a:t>
              </a:r>
            </a:p>
            <a:p>
              <a:pPr latinLnBrk="0"/>
              <a:r>
                <a:rPr lang="ko-KR" altLang="en-US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받습니다</a:t>
              </a:r>
              <a:r>
                <a:rPr lang="en-US" altLang="ko-KR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.</a:t>
              </a:r>
            </a:p>
          </p:txBody>
        </p:sp>
        <p:grpSp>
          <p:nvGrpSpPr>
            <p:cNvPr id="7" name="그룹 6"/>
            <p:cNvGrpSpPr/>
            <p:nvPr/>
          </p:nvGrpSpPr>
          <p:grpSpPr>
            <a:xfrm>
              <a:off x="3210229" y="5722024"/>
              <a:ext cx="593100" cy="615552"/>
              <a:chOff x="3321050" y="5837052"/>
              <a:chExt cx="371456" cy="385519"/>
            </a:xfrm>
          </p:grpSpPr>
          <p:sp>
            <p:nvSpPr>
              <p:cNvPr id="26" name="타원 25"/>
              <p:cNvSpPr/>
              <p:nvPr/>
            </p:nvSpPr>
            <p:spPr>
              <a:xfrm>
                <a:off x="3321050" y="5844083"/>
                <a:ext cx="371456" cy="37145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3370051" y="5837052"/>
                <a:ext cx="271596" cy="38551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latinLnBrk="0">
                  <a:spcBef>
                    <a:spcPts val="200"/>
                  </a:spcBef>
                </a:pPr>
                <a:r>
                  <a:rPr lang="en-US" altLang="ko-KR" sz="4000" spc="-80" smtClean="0">
                    <a:ln w="9525"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Arial"/>
                  </a:rPr>
                  <a:t>3</a:t>
                </a:r>
                <a:endParaRPr lang="ko-KR" altLang="en-US" sz="40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7055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6" presetClass="emph" presetSubtype="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0" grpId="2" animBg="1"/>
      <p:bldP spid="3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04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3349A7"/>
                </a:solidFill>
              </a:rPr>
              <a:t>투표하는 방법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56917" y="1324331"/>
            <a:ext cx="5679440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en-US" altLang="ko-KR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4-1. </a:t>
            </a:r>
            <a:r>
              <a:rPr lang="ko-KR" altLang="en-US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투표의 순서 및 방법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774700" y="4553635"/>
            <a:ext cx="1065997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줄서서 기다리다가</a:t>
            </a:r>
          </a:p>
          <a:p>
            <a:pPr latinLnBrk="0"/>
            <a:r>
              <a:rPr lang="ko-KR" altLang="en-US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차례가 되면 들어갑니다</a:t>
            </a:r>
            <a:r>
              <a:rPr lang="en-US" altLang="ko-KR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010317" y="3823516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1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933997" y="4115742"/>
            <a:ext cx="524182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신분증을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보여줍니다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724170" y="3702743"/>
            <a:ext cx="1485984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선거인명부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이름을 쓰는 곳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에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이름을 쓰거나 손도장을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790850" y="3388517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2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473398" y="3251075"/>
            <a:ext cx="496931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투표용지를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받습니다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540078" y="2936849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3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657950" y="1842914"/>
            <a:ext cx="817531" cy="415498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기표소에 들어가서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투표용지에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도장을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419830" y="1909688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4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505280" y="2999330"/>
            <a:ext cx="767839" cy="1384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한 번만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7466808" y="3968771"/>
            <a:ext cx="844783" cy="1384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투표지를 접습니다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7272585" y="5084236"/>
            <a:ext cx="844783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투표지를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투표함에 넣습니다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7034465" y="5084236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5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035970" y="6325987"/>
            <a:ext cx="646011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다 끝나면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나가면 됩니다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784201" y="6347416"/>
            <a:ext cx="168316" cy="230832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15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끝</a:t>
            </a:r>
            <a:endParaRPr lang="ko-KR" altLang="en-US" sz="15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6402407" y="2674279"/>
            <a:ext cx="749255" cy="74925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2731742" y="5722024"/>
            <a:ext cx="3680516" cy="615564"/>
            <a:chOff x="3210229" y="5722024"/>
            <a:chExt cx="3680516" cy="615564"/>
          </a:xfrm>
        </p:grpSpPr>
        <p:sp>
          <p:nvSpPr>
            <p:cNvPr id="24" name="직사각형 23"/>
            <p:cNvSpPr/>
            <p:nvPr/>
          </p:nvSpPr>
          <p:spPr>
            <a:xfrm>
              <a:off x="3962058" y="5722035"/>
              <a:ext cx="2928687" cy="61555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pPr latinLnBrk="0"/>
              <a:r>
                <a:rPr lang="ko-KR" altLang="en-US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기표소에 들어가서</a:t>
              </a:r>
            </a:p>
            <a:p>
              <a:pPr latinLnBrk="0"/>
              <a:r>
                <a:rPr lang="ko-KR" altLang="en-US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투표용지에 도장을 찍습니다</a:t>
              </a:r>
              <a:r>
                <a:rPr lang="en-US" altLang="ko-KR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.</a:t>
              </a:r>
            </a:p>
          </p:txBody>
        </p:sp>
        <p:grpSp>
          <p:nvGrpSpPr>
            <p:cNvPr id="7" name="그룹 6"/>
            <p:cNvGrpSpPr/>
            <p:nvPr/>
          </p:nvGrpSpPr>
          <p:grpSpPr>
            <a:xfrm>
              <a:off x="3210229" y="5722024"/>
              <a:ext cx="593100" cy="615552"/>
              <a:chOff x="3321050" y="5837052"/>
              <a:chExt cx="371456" cy="385519"/>
            </a:xfrm>
          </p:grpSpPr>
          <p:sp>
            <p:nvSpPr>
              <p:cNvPr id="26" name="타원 25"/>
              <p:cNvSpPr/>
              <p:nvPr/>
            </p:nvSpPr>
            <p:spPr>
              <a:xfrm>
                <a:off x="3321050" y="5844083"/>
                <a:ext cx="371456" cy="37145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3364085" y="5837052"/>
                <a:ext cx="271596" cy="38551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latinLnBrk="0">
                  <a:spcBef>
                    <a:spcPts val="200"/>
                  </a:spcBef>
                </a:pPr>
                <a:r>
                  <a:rPr lang="en-US" altLang="ko-KR" sz="4000" spc="-80" smtClean="0">
                    <a:ln w="9525"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Arial"/>
                  </a:rPr>
                  <a:t>4</a:t>
                </a:r>
                <a:endParaRPr lang="ko-KR" altLang="en-US" sz="40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endParaRPr>
              </a:p>
            </p:txBody>
          </p:sp>
        </p:grpSp>
      </p:grpSp>
      <p:grpSp>
        <p:nvGrpSpPr>
          <p:cNvPr id="10" name="그룹 9"/>
          <p:cNvGrpSpPr/>
          <p:nvPr/>
        </p:nvGrpSpPr>
        <p:grpSpPr>
          <a:xfrm>
            <a:off x="2771800" y="2000275"/>
            <a:ext cx="3600400" cy="3600400"/>
            <a:chOff x="2771800" y="2000275"/>
            <a:chExt cx="3600400" cy="3600400"/>
          </a:xfrm>
        </p:grpSpPr>
        <p:sp>
          <p:nvSpPr>
            <p:cNvPr id="4" name="타원 3"/>
            <p:cNvSpPr/>
            <p:nvPr/>
          </p:nvSpPr>
          <p:spPr>
            <a:xfrm>
              <a:off x="2771800" y="2000275"/>
              <a:ext cx="3600400" cy="36004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5552655" y="3107809"/>
              <a:ext cx="578685" cy="369332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/>
            <a:p>
              <a:pPr latinLnBrk="0"/>
              <a:r>
                <a:rPr lang="ko-KR" altLang="en-US" sz="12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한 번만</a:t>
              </a:r>
              <a:endParaRPr lang="en-US" altLang="ko-KR" sz="12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endParaRPr>
            </a:p>
            <a:p>
              <a:pPr latinLnBrk="0"/>
              <a:r>
                <a:rPr lang="ko-KR" altLang="en-US" sz="12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찍습니다</a:t>
              </a:r>
              <a:r>
                <a:rPr lang="en-US" altLang="ko-KR" sz="12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.</a:t>
              </a:r>
              <a:endParaRPr lang="ko-KR" altLang="en-US" sz="12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5514183" y="4117459"/>
              <a:ext cx="578685" cy="369332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/>
            <a:p>
              <a:pPr latinLnBrk="0"/>
              <a:r>
                <a:rPr lang="ko-KR" altLang="en-US" sz="1200" spc="-5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투표지를</a:t>
              </a:r>
              <a:endParaRPr lang="en-US" altLang="ko-KR" sz="12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endParaRPr>
            </a:p>
            <a:p>
              <a:pPr latinLnBrk="0"/>
              <a:r>
                <a:rPr lang="ko-KR" altLang="en-US" sz="1200" spc="-5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접습니다</a:t>
              </a:r>
              <a:r>
                <a:rPr lang="en-US" altLang="ko-KR" sz="1200" spc="-5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.</a:t>
              </a:r>
              <a:endParaRPr lang="ko-KR" altLang="en-US" sz="12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844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6" presetClass="emph" presetSubtype="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50" fill="hold"/>
                                        <p:tgtEl>
                                          <p:spTgt spid="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2" grpId="2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04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3349A7"/>
                </a:solidFill>
              </a:rPr>
              <a:t>투표하는 방법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56917" y="1324331"/>
            <a:ext cx="5679440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en-US" altLang="ko-KR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4-1. </a:t>
            </a:r>
            <a:r>
              <a:rPr lang="ko-KR" altLang="en-US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투표의 순서 및 방법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774700" y="4553635"/>
            <a:ext cx="1065997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줄서서 기다리다가</a:t>
            </a:r>
          </a:p>
          <a:p>
            <a:pPr latinLnBrk="0"/>
            <a:r>
              <a:rPr lang="ko-KR" altLang="en-US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차례가 되면 들어갑니다</a:t>
            </a:r>
            <a:r>
              <a:rPr lang="en-US" altLang="ko-KR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010317" y="3823516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1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933997" y="4115742"/>
            <a:ext cx="524182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신분증을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보여줍니다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724170" y="3702743"/>
            <a:ext cx="1485984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선거인명부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이름을 쓰는 곳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에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이름을 쓰거나 손도장을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790850" y="3388517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2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473398" y="3251075"/>
            <a:ext cx="496931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투표용지를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받습니다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540078" y="2936849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3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657950" y="1842914"/>
            <a:ext cx="817531" cy="415498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기표소에 들어가서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투표용지에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도장을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419830" y="1909688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4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505280" y="2999330"/>
            <a:ext cx="767839" cy="1384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한 번만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7466808" y="3968771"/>
            <a:ext cx="844783" cy="1384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투표지를 접습니다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7272585" y="5084236"/>
            <a:ext cx="844783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투표지를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투표함에 넣습니다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7034465" y="5084236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5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035970" y="6325987"/>
            <a:ext cx="646011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다 끝나면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나가면 됩니다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784201" y="6347416"/>
            <a:ext cx="168316" cy="230832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15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끝</a:t>
            </a:r>
            <a:endParaRPr lang="ko-KR" altLang="en-US" sz="15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6040329" y="4619680"/>
            <a:ext cx="749255" cy="74925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타원 3"/>
          <p:cNvSpPr/>
          <p:nvPr/>
        </p:nvSpPr>
        <p:spPr>
          <a:xfrm>
            <a:off x="2771800" y="2000275"/>
            <a:ext cx="3600400" cy="36004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3215849" y="5722024"/>
            <a:ext cx="2712302" cy="615564"/>
            <a:chOff x="3210229" y="5722024"/>
            <a:chExt cx="2712302" cy="615564"/>
          </a:xfrm>
        </p:grpSpPr>
        <p:sp>
          <p:nvSpPr>
            <p:cNvPr id="24" name="직사각형 23"/>
            <p:cNvSpPr/>
            <p:nvPr/>
          </p:nvSpPr>
          <p:spPr>
            <a:xfrm>
              <a:off x="3962058" y="5722035"/>
              <a:ext cx="1960473" cy="615553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/>
            <a:p>
              <a:pPr latinLnBrk="0"/>
              <a:r>
                <a:rPr lang="ko-KR" altLang="en-US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투표지를</a:t>
              </a:r>
            </a:p>
            <a:p>
              <a:pPr latinLnBrk="0"/>
              <a:r>
                <a:rPr lang="ko-KR" altLang="en-US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투표함에 넣습니다</a:t>
              </a:r>
              <a:r>
                <a:rPr lang="en-US" altLang="ko-KR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.</a:t>
              </a:r>
            </a:p>
          </p:txBody>
        </p:sp>
        <p:grpSp>
          <p:nvGrpSpPr>
            <p:cNvPr id="7" name="그룹 6"/>
            <p:cNvGrpSpPr/>
            <p:nvPr/>
          </p:nvGrpSpPr>
          <p:grpSpPr>
            <a:xfrm>
              <a:off x="3210229" y="5722024"/>
              <a:ext cx="593100" cy="615552"/>
              <a:chOff x="3321050" y="5837052"/>
              <a:chExt cx="371456" cy="385519"/>
            </a:xfrm>
          </p:grpSpPr>
          <p:sp>
            <p:nvSpPr>
              <p:cNvPr id="26" name="타원 25"/>
              <p:cNvSpPr/>
              <p:nvPr/>
            </p:nvSpPr>
            <p:spPr>
              <a:xfrm>
                <a:off x="3321050" y="5844083"/>
                <a:ext cx="371456" cy="37145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3370051" y="5837052"/>
                <a:ext cx="271596" cy="38551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latinLnBrk="0">
                  <a:spcBef>
                    <a:spcPts val="200"/>
                  </a:spcBef>
                </a:pPr>
                <a:r>
                  <a:rPr lang="en-US" altLang="ko-KR" sz="4000" spc="-80" smtClean="0">
                    <a:ln w="9525"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Arial"/>
                  </a:rPr>
                  <a:t>5</a:t>
                </a:r>
                <a:endParaRPr lang="ko-KR" altLang="en-US" sz="40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277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6" presetClass="emph" presetSubtype="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0" grpId="2" animBg="1"/>
      <p:bldP spid="3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04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3349A7"/>
                </a:solidFill>
              </a:rPr>
              <a:t>투표하는 방법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56917" y="1324331"/>
            <a:ext cx="5679440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en-US" altLang="ko-KR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4-1. </a:t>
            </a:r>
            <a:r>
              <a:rPr lang="ko-KR" altLang="en-US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투표의 순서 및 방법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774700" y="4553635"/>
            <a:ext cx="1065997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줄서서 기다리다가</a:t>
            </a:r>
          </a:p>
          <a:p>
            <a:pPr latinLnBrk="0"/>
            <a:r>
              <a:rPr lang="ko-KR" altLang="en-US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차례가 되면 들어갑니다</a:t>
            </a:r>
            <a:r>
              <a:rPr lang="en-US" altLang="ko-KR" sz="900" spc="-5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010317" y="3823516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1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933997" y="4115742"/>
            <a:ext cx="524182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신분증을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보여줍니다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724170" y="3702743"/>
            <a:ext cx="1485984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선거인명부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이름을 쓰는 곳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에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이름을 쓰거나 손도장을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790850" y="3388517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2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473398" y="3251075"/>
            <a:ext cx="496931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투표용지를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받습니다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540078" y="2936849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3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657950" y="1842914"/>
            <a:ext cx="817531" cy="415498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기표소에 들어가서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투표용지에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도장을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419830" y="1909688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4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505280" y="2999330"/>
            <a:ext cx="767839" cy="1384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한 번만 찍습니다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7466808" y="3968771"/>
            <a:ext cx="844783" cy="1384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투표지를 접습니다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7272585" y="5084236"/>
            <a:ext cx="844783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투표지를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투표함에 넣습니다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7034465" y="5084236"/>
            <a:ext cx="136256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en-US" altLang="ko-KR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5</a:t>
            </a:r>
            <a:endParaRPr lang="ko-KR" altLang="en-US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035970" y="6325987"/>
            <a:ext cx="646011" cy="276999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다 끝나면</a:t>
            </a:r>
          </a:p>
          <a:p>
            <a:pPr latinLnBrk="0"/>
            <a:r>
              <a:rPr lang="ko-KR" altLang="en-US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나가면 됩니다</a:t>
            </a:r>
            <a:r>
              <a:rPr lang="en-US" altLang="ko-KR" sz="9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9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784201" y="6347416"/>
            <a:ext cx="168316" cy="230832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/>
          <a:p>
            <a:pPr algn="ctr" latinLnBrk="0"/>
            <a:r>
              <a:rPr lang="ko-KR" altLang="en-US" sz="1500" spc="-5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끝</a:t>
            </a:r>
            <a:endParaRPr lang="ko-KR" altLang="en-US" sz="1500" spc="-5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4929548" y="5632271"/>
            <a:ext cx="749255" cy="74925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타원 3"/>
          <p:cNvSpPr/>
          <p:nvPr/>
        </p:nvSpPr>
        <p:spPr>
          <a:xfrm>
            <a:off x="2771800" y="2000275"/>
            <a:ext cx="3600400" cy="36004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3443476" y="5722035"/>
            <a:ext cx="2257049" cy="615553"/>
            <a:chOff x="3210229" y="5722035"/>
            <a:chExt cx="2257049" cy="615553"/>
          </a:xfrm>
        </p:grpSpPr>
        <p:sp>
          <p:nvSpPr>
            <p:cNvPr id="24" name="직사각형 23"/>
            <p:cNvSpPr/>
            <p:nvPr/>
          </p:nvSpPr>
          <p:spPr>
            <a:xfrm>
              <a:off x="3962058" y="5722035"/>
              <a:ext cx="1505220" cy="615553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/>
            <a:p>
              <a:pPr latinLnBrk="0"/>
              <a:r>
                <a:rPr lang="ko-KR" altLang="en-US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다 끝나면</a:t>
              </a:r>
            </a:p>
            <a:p>
              <a:pPr latinLnBrk="0"/>
              <a:r>
                <a:rPr lang="ko-KR" altLang="en-US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나가면 됩니다</a:t>
              </a:r>
              <a:r>
                <a:rPr lang="en-US" altLang="ko-KR" sz="2000" spc="-5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.</a:t>
              </a:r>
            </a:p>
          </p:txBody>
        </p:sp>
        <p:grpSp>
          <p:nvGrpSpPr>
            <p:cNvPr id="7" name="그룹 6"/>
            <p:cNvGrpSpPr/>
            <p:nvPr/>
          </p:nvGrpSpPr>
          <p:grpSpPr>
            <a:xfrm>
              <a:off x="3210229" y="5733253"/>
              <a:ext cx="593100" cy="593098"/>
              <a:chOff x="3321050" y="5844083"/>
              <a:chExt cx="371456" cy="371456"/>
            </a:xfrm>
          </p:grpSpPr>
          <p:sp>
            <p:nvSpPr>
              <p:cNvPr id="26" name="타원 25"/>
              <p:cNvSpPr/>
              <p:nvPr/>
            </p:nvSpPr>
            <p:spPr>
              <a:xfrm>
                <a:off x="3321050" y="5844083"/>
                <a:ext cx="371456" cy="37145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3370051" y="5861146"/>
                <a:ext cx="271596" cy="337330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latinLnBrk="0">
                  <a:spcBef>
                    <a:spcPts val="200"/>
                  </a:spcBef>
                </a:pPr>
                <a:r>
                  <a:rPr lang="ko-KR" altLang="en-US" sz="3500" spc="-80" smtClean="0">
                    <a:ln w="9525"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Arial"/>
                  </a:rPr>
                  <a:t>끝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0964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6" presetClass="emph" presetSubtype="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0" grpId="2" animBg="1"/>
      <p:bldP spid="3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04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3349A7"/>
                </a:solidFill>
              </a:rPr>
              <a:t>투표하는 방법</a:t>
            </a:r>
          </a:p>
        </p:txBody>
      </p:sp>
      <p:sp>
        <p:nvSpPr>
          <p:cNvPr id="7" name="자유형 6"/>
          <p:cNvSpPr/>
          <p:nvPr/>
        </p:nvSpPr>
        <p:spPr>
          <a:xfrm>
            <a:off x="560070" y="2888358"/>
            <a:ext cx="8023860" cy="0"/>
          </a:xfrm>
          <a:custGeom>
            <a:avLst/>
            <a:gdLst>
              <a:gd name="connsiteX0" fmla="*/ 0 w 8031480"/>
              <a:gd name="connsiteY0" fmla="*/ 0 h 441960"/>
              <a:gd name="connsiteX1" fmla="*/ 8023860 w 8031480"/>
              <a:gd name="connsiteY1" fmla="*/ 0 h 441960"/>
              <a:gd name="connsiteX2" fmla="*/ 8031480 w 8031480"/>
              <a:gd name="connsiteY2" fmla="*/ 441960 h 441960"/>
              <a:gd name="connsiteX0" fmla="*/ 0 w 8023860"/>
              <a:gd name="connsiteY0" fmla="*/ 0 h 0"/>
              <a:gd name="connsiteX1" fmla="*/ 8023860 w 80238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23860">
                <a:moveTo>
                  <a:pt x="0" y="0"/>
                </a:moveTo>
                <a:lnTo>
                  <a:pt x="8023860" y="0"/>
                </a:lnTo>
              </a:path>
            </a:pathLst>
          </a:cu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1" name="그룹 30"/>
          <p:cNvGrpSpPr/>
          <p:nvPr/>
        </p:nvGrpSpPr>
        <p:grpSpPr>
          <a:xfrm>
            <a:off x="585796" y="1933024"/>
            <a:ext cx="8062903" cy="738664"/>
            <a:chOff x="585796" y="1933024"/>
            <a:chExt cx="8062903" cy="738664"/>
          </a:xfrm>
        </p:grpSpPr>
        <p:sp>
          <p:nvSpPr>
            <p:cNvPr id="9" name="직사각형 8"/>
            <p:cNvSpPr/>
            <p:nvPr/>
          </p:nvSpPr>
          <p:spPr>
            <a:xfrm>
              <a:off x="926044" y="1933024"/>
              <a:ext cx="7722655" cy="73866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latinLnBrk="0"/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사전투표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는 선거일에 투표를 할 수 없는 사람이 다른 날짜에 먼저 하는 투표입니다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 </a:t>
              </a: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="" xmlns:a16="http://schemas.microsoft.com/office/drawing/2014/main" id="{33D8FD6A-2BE4-40E2-BCD5-F6CC3EBF6A68}"/>
                </a:ext>
              </a:extLst>
            </p:cNvPr>
            <p:cNvGrpSpPr/>
            <p:nvPr/>
          </p:nvGrpSpPr>
          <p:grpSpPr>
            <a:xfrm>
              <a:off x="585796" y="1993829"/>
              <a:ext cx="245004" cy="246451"/>
              <a:chOff x="879088" y="5009800"/>
              <a:chExt cx="143554" cy="144403"/>
            </a:xfrm>
            <a:solidFill>
              <a:schemeClr val="accent2"/>
            </a:solidFill>
          </p:grpSpPr>
          <p:sp>
            <p:nvSpPr>
              <p:cNvPr id="11" name="Freeform 8">
                <a:extLst>
                  <a:ext uri="{FF2B5EF4-FFF2-40B4-BE49-F238E27FC236}">
                    <a16:creationId xmlns="" xmlns:a16="http://schemas.microsoft.com/office/drawing/2014/main" id="{89EB163D-AA50-417D-BD60-41A7C6913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088" y="5016376"/>
                <a:ext cx="135240" cy="137827"/>
              </a:xfrm>
              <a:custGeom>
                <a:avLst/>
                <a:gdLst>
                  <a:gd name="T0" fmla="*/ 724 w 828"/>
                  <a:gd name="T1" fmla="*/ 376 h 828"/>
                  <a:gd name="T2" fmla="*/ 724 w 828"/>
                  <a:gd name="T3" fmla="*/ 609 h 828"/>
                  <a:gd name="T4" fmla="*/ 609 w 828"/>
                  <a:gd name="T5" fmla="*/ 724 h 828"/>
                  <a:gd name="T6" fmla="*/ 217 w 828"/>
                  <a:gd name="T7" fmla="*/ 724 h 828"/>
                  <a:gd name="T8" fmla="*/ 104 w 828"/>
                  <a:gd name="T9" fmla="*/ 609 h 828"/>
                  <a:gd name="T10" fmla="*/ 104 w 828"/>
                  <a:gd name="T11" fmla="*/ 218 h 828"/>
                  <a:gd name="T12" fmla="*/ 217 w 828"/>
                  <a:gd name="T13" fmla="*/ 104 h 828"/>
                  <a:gd name="T14" fmla="*/ 541 w 828"/>
                  <a:gd name="T15" fmla="*/ 104 h 828"/>
                  <a:gd name="T16" fmla="*/ 628 w 828"/>
                  <a:gd name="T17" fmla="*/ 1 h 828"/>
                  <a:gd name="T18" fmla="*/ 609 w 828"/>
                  <a:gd name="T19" fmla="*/ 0 h 828"/>
                  <a:gd name="T20" fmla="*/ 217 w 828"/>
                  <a:gd name="T21" fmla="*/ 0 h 828"/>
                  <a:gd name="T22" fmla="*/ 0 w 828"/>
                  <a:gd name="T23" fmla="*/ 218 h 828"/>
                  <a:gd name="T24" fmla="*/ 0 w 828"/>
                  <a:gd name="T25" fmla="*/ 609 h 828"/>
                  <a:gd name="T26" fmla="*/ 217 w 828"/>
                  <a:gd name="T27" fmla="*/ 828 h 828"/>
                  <a:gd name="T28" fmla="*/ 609 w 828"/>
                  <a:gd name="T29" fmla="*/ 828 h 828"/>
                  <a:gd name="T30" fmla="*/ 828 w 828"/>
                  <a:gd name="T31" fmla="*/ 609 h 828"/>
                  <a:gd name="T32" fmla="*/ 828 w 828"/>
                  <a:gd name="T33" fmla="*/ 259 h 828"/>
                  <a:gd name="T34" fmla="*/ 828 w 828"/>
                  <a:gd name="T35" fmla="*/ 257 h 828"/>
                  <a:gd name="T36" fmla="*/ 724 w 828"/>
                  <a:gd name="T37" fmla="*/ 376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8" h="828">
                    <a:moveTo>
                      <a:pt x="724" y="376"/>
                    </a:moveTo>
                    <a:cubicBezTo>
                      <a:pt x="724" y="609"/>
                      <a:pt x="724" y="609"/>
                      <a:pt x="724" y="609"/>
                    </a:cubicBezTo>
                    <a:cubicBezTo>
                      <a:pt x="724" y="672"/>
                      <a:pt x="672" y="724"/>
                      <a:pt x="609" y="724"/>
                    </a:cubicBezTo>
                    <a:cubicBezTo>
                      <a:pt x="217" y="724"/>
                      <a:pt x="217" y="724"/>
                      <a:pt x="217" y="724"/>
                    </a:cubicBezTo>
                    <a:cubicBezTo>
                      <a:pt x="155" y="724"/>
                      <a:pt x="104" y="672"/>
                      <a:pt x="104" y="609"/>
                    </a:cubicBezTo>
                    <a:cubicBezTo>
                      <a:pt x="104" y="218"/>
                      <a:pt x="104" y="218"/>
                      <a:pt x="104" y="218"/>
                    </a:cubicBezTo>
                    <a:cubicBezTo>
                      <a:pt x="104" y="155"/>
                      <a:pt x="155" y="104"/>
                      <a:pt x="217" y="104"/>
                    </a:cubicBezTo>
                    <a:cubicBezTo>
                      <a:pt x="541" y="104"/>
                      <a:pt x="541" y="104"/>
                      <a:pt x="541" y="104"/>
                    </a:cubicBezTo>
                    <a:cubicBezTo>
                      <a:pt x="628" y="1"/>
                      <a:pt x="628" y="1"/>
                      <a:pt x="628" y="1"/>
                    </a:cubicBezTo>
                    <a:cubicBezTo>
                      <a:pt x="622" y="1"/>
                      <a:pt x="616" y="0"/>
                      <a:pt x="609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98" y="0"/>
                      <a:pt x="0" y="98"/>
                      <a:pt x="0" y="218"/>
                    </a:cubicBezTo>
                    <a:cubicBezTo>
                      <a:pt x="0" y="609"/>
                      <a:pt x="0" y="609"/>
                      <a:pt x="0" y="609"/>
                    </a:cubicBezTo>
                    <a:cubicBezTo>
                      <a:pt x="0" y="729"/>
                      <a:pt x="98" y="828"/>
                      <a:pt x="217" y="828"/>
                    </a:cubicBezTo>
                    <a:cubicBezTo>
                      <a:pt x="609" y="828"/>
                      <a:pt x="609" y="828"/>
                      <a:pt x="609" y="828"/>
                    </a:cubicBezTo>
                    <a:cubicBezTo>
                      <a:pt x="729" y="828"/>
                      <a:pt x="828" y="729"/>
                      <a:pt x="828" y="609"/>
                    </a:cubicBezTo>
                    <a:cubicBezTo>
                      <a:pt x="828" y="259"/>
                      <a:pt x="828" y="259"/>
                      <a:pt x="828" y="259"/>
                    </a:cubicBezTo>
                    <a:cubicBezTo>
                      <a:pt x="828" y="258"/>
                      <a:pt x="828" y="258"/>
                      <a:pt x="828" y="257"/>
                    </a:cubicBezTo>
                    <a:lnTo>
                      <a:pt x="724" y="37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12" name="Freeform 9">
                <a:extLst>
                  <a:ext uri="{FF2B5EF4-FFF2-40B4-BE49-F238E27FC236}">
                    <a16:creationId xmlns="" xmlns:a16="http://schemas.microsoft.com/office/drawing/2014/main" id="{4E5F408F-4517-4526-8A33-61DAB109B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821" y="5009800"/>
                <a:ext cx="110821" cy="104945"/>
              </a:xfrm>
              <a:custGeom>
                <a:avLst/>
                <a:gdLst>
                  <a:gd name="T0" fmla="*/ 651 w 679"/>
                  <a:gd name="T1" fmla="*/ 15 h 629"/>
                  <a:gd name="T2" fmla="*/ 581 w 679"/>
                  <a:gd name="T3" fmla="*/ 25 h 629"/>
                  <a:gd name="T4" fmla="*/ 182 w 679"/>
                  <a:gd name="T5" fmla="*/ 442 h 629"/>
                  <a:gd name="T6" fmla="*/ 97 w 679"/>
                  <a:gd name="T7" fmla="*/ 383 h 629"/>
                  <a:gd name="T8" fmla="*/ 25 w 679"/>
                  <a:gd name="T9" fmla="*/ 376 h 629"/>
                  <a:gd name="T10" fmla="*/ 17 w 679"/>
                  <a:gd name="T11" fmla="*/ 439 h 629"/>
                  <a:gd name="T12" fmla="*/ 185 w 679"/>
                  <a:gd name="T13" fmla="*/ 629 h 629"/>
                  <a:gd name="T14" fmla="*/ 663 w 679"/>
                  <a:gd name="T15" fmla="*/ 78 h 629"/>
                  <a:gd name="T16" fmla="*/ 651 w 679"/>
                  <a:gd name="T17" fmla="*/ 15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9" h="629">
                    <a:moveTo>
                      <a:pt x="651" y="15"/>
                    </a:moveTo>
                    <a:cubicBezTo>
                      <a:pt x="629" y="0"/>
                      <a:pt x="597" y="5"/>
                      <a:pt x="581" y="25"/>
                    </a:cubicBezTo>
                    <a:cubicBezTo>
                      <a:pt x="182" y="442"/>
                      <a:pt x="182" y="442"/>
                      <a:pt x="182" y="442"/>
                    </a:cubicBezTo>
                    <a:cubicBezTo>
                      <a:pt x="97" y="383"/>
                      <a:pt x="97" y="383"/>
                      <a:pt x="97" y="383"/>
                    </a:cubicBezTo>
                    <a:cubicBezTo>
                      <a:pt x="79" y="364"/>
                      <a:pt x="47" y="361"/>
                      <a:pt x="25" y="376"/>
                    </a:cubicBezTo>
                    <a:cubicBezTo>
                      <a:pt x="3" y="391"/>
                      <a:pt x="0" y="420"/>
                      <a:pt x="17" y="439"/>
                    </a:cubicBezTo>
                    <a:cubicBezTo>
                      <a:pt x="185" y="629"/>
                      <a:pt x="185" y="629"/>
                      <a:pt x="185" y="629"/>
                    </a:cubicBezTo>
                    <a:cubicBezTo>
                      <a:pt x="663" y="78"/>
                      <a:pt x="663" y="78"/>
                      <a:pt x="663" y="78"/>
                    </a:cubicBezTo>
                    <a:cubicBezTo>
                      <a:pt x="679" y="58"/>
                      <a:pt x="674" y="29"/>
                      <a:pt x="651" y="15"/>
                    </a:cubicBezTo>
                    <a:close/>
                  </a:path>
                </a:pathLst>
              </a:custGeom>
              <a:solidFill>
                <a:srgbClr val="3349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ctr"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grpSp>
        <p:nvGrpSpPr>
          <p:cNvPr id="45" name="그룹 44"/>
          <p:cNvGrpSpPr/>
          <p:nvPr/>
        </p:nvGrpSpPr>
        <p:grpSpPr>
          <a:xfrm>
            <a:off x="585796" y="3105028"/>
            <a:ext cx="8062903" cy="1107996"/>
            <a:chOff x="585796" y="3105028"/>
            <a:chExt cx="8062903" cy="1107996"/>
          </a:xfrm>
        </p:grpSpPr>
        <p:sp>
          <p:nvSpPr>
            <p:cNvPr id="16" name="직사각형 15"/>
            <p:cNvSpPr/>
            <p:nvPr/>
          </p:nvSpPr>
          <p:spPr>
            <a:xfrm>
              <a:off x="926044" y="3105028"/>
              <a:ext cx="7722655" cy="1107996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latinLnBrk="0"/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거소투표를 주로 하는 곳은 병원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, 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요양시설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, 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교도소에 거주하거나 </a:t>
              </a:r>
            </a:p>
            <a:p>
              <a:pPr latinLnBrk="0"/>
              <a:r>
                <a:rPr lang="en-US" altLang="ko-KR" sz="24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장애인거주시설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에서 거주하는데 장애가 심하여 투표를 하러 가기 어려운 경우에 거소투표를 하고 싶다고 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신고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할 수 있습니다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</a:t>
              </a:r>
            </a:p>
          </p:txBody>
        </p:sp>
        <p:grpSp>
          <p:nvGrpSpPr>
            <p:cNvPr id="17" name="그룹 16">
              <a:extLst>
                <a:ext uri="{FF2B5EF4-FFF2-40B4-BE49-F238E27FC236}">
                  <a16:creationId xmlns="" xmlns:a16="http://schemas.microsoft.com/office/drawing/2014/main" id="{33D8FD6A-2BE4-40E2-BCD5-F6CC3EBF6A68}"/>
                </a:ext>
              </a:extLst>
            </p:cNvPr>
            <p:cNvGrpSpPr/>
            <p:nvPr/>
          </p:nvGrpSpPr>
          <p:grpSpPr>
            <a:xfrm>
              <a:off x="585796" y="3165833"/>
              <a:ext cx="245004" cy="246451"/>
              <a:chOff x="879088" y="5009800"/>
              <a:chExt cx="143554" cy="144403"/>
            </a:xfrm>
            <a:solidFill>
              <a:schemeClr val="accent2"/>
            </a:solidFill>
          </p:grpSpPr>
          <p:sp>
            <p:nvSpPr>
              <p:cNvPr id="18" name="Freeform 8">
                <a:extLst>
                  <a:ext uri="{FF2B5EF4-FFF2-40B4-BE49-F238E27FC236}">
                    <a16:creationId xmlns="" xmlns:a16="http://schemas.microsoft.com/office/drawing/2014/main" id="{89EB163D-AA50-417D-BD60-41A7C6913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088" y="5016376"/>
                <a:ext cx="135240" cy="137827"/>
              </a:xfrm>
              <a:custGeom>
                <a:avLst/>
                <a:gdLst>
                  <a:gd name="T0" fmla="*/ 724 w 828"/>
                  <a:gd name="T1" fmla="*/ 376 h 828"/>
                  <a:gd name="T2" fmla="*/ 724 w 828"/>
                  <a:gd name="T3" fmla="*/ 609 h 828"/>
                  <a:gd name="T4" fmla="*/ 609 w 828"/>
                  <a:gd name="T5" fmla="*/ 724 h 828"/>
                  <a:gd name="T6" fmla="*/ 217 w 828"/>
                  <a:gd name="T7" fmla="*/ 724 h 828"/>
                  <a:gd name="T8" fmla="*/ 104 w 828"/>
                  <a:gd name="T9" fmla="*/ 609 h 828"/>
                  <a:gd name="T10" fmla="*/ 104 w 828"/>
                  <a:gd name="T11" fmla="*/ 218 h 828"/>
                  <a:gd name="T12" fmla="*/ 217 w 828"/>
                  <a:gd name="T13" fmla="*/ 104 h 828"/>
                  <a:gd name="T14" fmla="*/ 541 w 828"/>
                  <a:gd name="T15" fmla="*/ 104 h 828"/>
                  <a:gd name="T16" fmla="*/ 628 w 828"/>
                  <a:gd name="T17" fmla="*/ 1 h 828"/>
                  <a:gd name="T18" fmla="*/ 609 w 828"/>
                  <a:gd name="T19" fmla="*/ 0 h 828"/>
                  <a:gd name="T20" fmla="*/ 217 w 828"/>
                  <a:gd name="T21" fmla="*/ 0 h 828"/>
                  <a:gd name="T22" fmla="*/ 0 w 828"/>
                  <a:gd name="T23" fmla="*/ 218 h 828"/>
                  <a:gd name="T24" fmla="*/ 0 w 828"/>
                  <a:gd name="T25" fmla="*/ 609 h 828"/>
                  <a:gd name="T26" fmla="*/ 217 w 828"/>
                  <a:gd name="T27" fmla="*/ 828 h 828"/>
                  <a:gd name="T28" fmla="*/ 609 w 828"/>
                  <a:gd name="T29" fmla="*/ 828 h 828"/>
                  <a:gd name="T30" fmla="*/ 828 w 828"/>
                  <a:gd name="T31" fmla="*/ 609 h 828"/>
                  <a:gd name="T32" fmla="*/ 828 w 828"/>
                  <a:gd name="T33" fmla="*/ 259 h 828"/>
                  <a:gd name="T34" fmla="*/ 828 w 828"/>
                  <a:gd name="T35" fmla="*/ 257 h 828"/>
                  <a:gd name="T36" fmla="*/ 724 w 828"/>
                  <a:gd name="T37" fmla="*/ 376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8" h="828">
                    <a:moveTo>
                      <a:pt x="724" y="376"/>
                    </a:moveTo>
                    <a:cubicBezTo>
                      <a:pt x="724" y="609"/>
                      <a:pt x="724" y="609"/>
                      <a:pt x="724" y="609"/>
                    </a:cubicBezTo>
                    <a:cubicBezTo>
                      <a:pt x="724" y="672"/>
                      <a:pt x="672" y="724"/>
                      <a:pt x="609" y="724"/>
                    </a:cubicBezTo>
                    <a:cubicBezTo>
                      <a:pt x="217" y="724"/>
                      <a:pt x="217" y="724"/>
                      <a:pt x="217" y="724"/>
                    </a:cubicBezTo>
                    <a:cubicBezTo>
                      <a:pt x="155" y="724"/>
                      <a:pt x="104" y="672"/>
                      <a:pt x="104" y="609"/>
                    </a:cubicBezTo>
                    <a:cubicBezTo>
                      <a:pt x="104" y="218"/>
                      <a:pt x="104" y="218"/>
                      <a:pt x="104" y="218"/>
                    </a:cubicBezTo>
                    <a:cubicBezTo>
                      <a:pt x="104" y="155"/>
                      <a:pt x="155" y="104"/>
                      <a:pt x="217" y="104"/>
                    </a:cubicBezTo>
                    <a:cubicBezTo>
                      <a:pt x="541" y="104"/>
                      <a:pt x="541" y="104"/>
                      <a:pt x="541" y="104"/>
                    </a:cubicBezTo>
                    <a:cubicBezTo>
                      <a:pt x="628" y="1"/>
                      <a:pt x="628" y="1"/>
                      <a:pt x="628" y="1"/>
                    </a:cubicBezTo>
                    <a:cubicBezTo>
                      <a:pt x="622" y="1"/>
                      <a:pt x="616" y="0"/>
                      <a:pt x="609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98" y="0"/>
                      <a:pt x="0" y="98"/>
                      <a:pt x="0" y="218"/>
                    </a:cubicBezTo>
                    <a:cubicBezTo>
                      <a:pt x="0" y="609"/>
                      <a:pt x="0" y="609"/>
                      <a:pt x="0" y="609"/>
                    </a:cubicBezTo>
                    <a:cubicBezTo>
                      <a:pt x="0" y="729"/>
                      <a:pt x="98" y="828"/>
                      <a:pt x="217" y="828"/>
                    </a:cubicBezTo>
                    <a:cubicBezTo>
                      <a:pt x="609" y="828"/>
                      <a:pt x="609" y="828"/>
                      <a:pt x="609" y="828"/>
                    </a:cubicBezTo>
                    <a:cubicBezTo>
                      <a:pt x="729" y="828"/>
                      <a:pt x="828" y="729"/>
                      <a:pt x="828" y="609"/>
                    </a:cubicBezTo>
                    <a:cubicBezTo>
                      <a:pt x="828" y="259"/>
                      <a:pt x="828" y="259"/>
                      <a:pt x="828" y="259"/>
                    </a:cubicBezTo>
                    <a:cubicBezTo>
                      <a:pt x="828" y="258"/>
                      <a:pt x="828" y="258"/>
                      <a:pt x="828" y="257"/>
                    </a:cubicBezTo>
                    <a:lnTo>
                      <a:pt x="724" y="37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19" name="Freeform 9">
                <a:extLst>
                  <a:ext uri="{FF2B5EF4-FFF2-40B4-BE49-F238E27FC236}">
                    <a16:creationId xmlns="" xmlns:a16="http://schemas.microsoft.com/office/drawing/2014/main" id="{4E5F408F-4517-4526-8A33-61DAB109B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821" y="5009800"/>
                <a:ext cx="110821" cy="104945"/>
              </a:xfrm>
              <a:custGeom>
                <a:avLst/>
                <a:gdLst>
                  <a:gd name="T0" fmla="*/ 651 w 679"/>
                  <a:gd name="T1" fmla="*/ 15 h 629"/>
                  <a:gd name="T2" fmla="*/ 581 w 679"/>
                  <a:gd name="T3" fmla="*/ 25 h 629"/>
                  <a:gd name="T4" fmla="*/ 182 w 679"/>
                  <a:gd name="T5" fmla="*/ 442 h 629"/>
                  <a:gd name="T6" fmla="*/ 97 w 679"/>
                  <a:gd name="T7" fmla="*/ 383 h 629"/>
                  <a:gd name="T8" fmla="*/ 25 w 679"/>
                  <a:gd name="T9" fmla="*/ 376 h 629"/>
                  <a:gd name="T10" fmla="*/ 17 w 679"/>
                  <a:gd name="T11" fmla="*/ 439 h 629"/>
                  <a:gd name="T12" fmla="*/ 185 w 679"/>
                  <a:gd name="T13" fmla="*/ 629 h 629"/>
                  <a:gd name="T14" fmla="*/ 663 w 679"/>
                  <a:gd name="T15" fmla="*/ 78 h 629"/>
                  <a:gd name="T16" fmla="*/ 651 w 679"/>
                  <a:gd name="T17" fmla="*/ 15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9" h="629">
                    <a:moveTo>
                      <a:pt x="651" y="15"/>
                    </a:moveTo>
                    <a:cubicBezTo>
                      <a:pt x="629" y="0"/>
                      <a:pt x="597" y="5"/>
                      <a:pt x="581" y="25"/>
                    </a:cubicBezTo>
                    <a:cubicBezTo>
                      <a:pt x="182" y="442"/>
                      <a:pt x="182" y="442"/>
                      <a:pt x="182" y="442"/>
                    </a:cubicBezTo>
                    <a:cubicBezTo>
                      <a:pt x="97" y="383"/>
                      <a:pt x="97" y="383"/>
                      <a:pt x="97" y="383"/>
                    </a:cubicBezTo>
                    <a:cubicBezTo>
                      <a:pt x="79" y="364"/>
                      <a:pt x="47" y="361"/>
                      <a:pt x="25" y="376"/>
                    </a:cubicBezTo>
                    <a:cubicBezTo>
                      <a:pt x="3" y="391"/>
                      <a:pt x="0" y="420"/>
                      <a:pt x="17" y="439"/>
                    </a:cubicBezTo>
                    <a:cubicBezTo>
                      <a:pt x="185" y="629"/>
                      <a:pt x="185" y="629"/>
                      <a:pt x="185" y="629"/>
                    </a:cubicBezTo>
                    <a:cubicBezTo>
                      <a:pt x="663" y="78"/>
                      <a:pt x="663" y="78"/>
                      <a:pt x="663" y="78"/>
                    </a:cubicBezTo>
                    <a:cubicBezTo>
                      <a:pt x="679" y="58"/>
                      <a:pt x="674" y="29"/>
                      <a:pt x="651" y="15"/>
                    </a:cubicBezTo>
                    <a:close/>
                  </a:path>
                </a:pathLst>
              </a:custGeom>
              <a:solidFill>
                <a:srgbClr val="3349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ctr"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grpSp>
        <p:nvGrpSpPr>
          <p:cNvPr id="46" name="그룹 45"/>
          <p:cNvGrpSpPr/>
          <p:nvPr/>
        </p:nvGrpSpPr>
        <p:grpSpPr>
          <a:xfrm>
            <a:off x="585796" y="4646364"/>
            <a:ext cx="8062903" cy="369332"/>
            <a:chOff x="585796" y="4646364"/>
            <a:chExt cx="8062903" cy="369332"/>
          </a:xfrm>
        </p:grpSpPr>
        <p:sp>
          <p:nvSpPr>
            <p:cNvPr id="20" name="직사각형 19"/>
            <p:cNvSpPr/>
            <p:nvPr/>
          </p:nvSpPr>
          <p:spPr>
            <a:xfrm>
              <a:off x="926044" y="4646364"/>
              <a:ext cx="7722655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latinLnBrk="0"/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거소투표는 우편으로 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거소투표용지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가 배달됩니다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="" xmlns:a16="http://schemas.microsoft.com/office/drawing/2014/main" id="{33D8FD6A-2BE4-40E2-BCD5-F6CC3EBF6A68}"/>
                </a:ext>
              </a:extLst>
            </p:cNvPr>
            <p:cNvGrpSpPr/>
            <p:nvPr/>
          </p:nvGrpSpPr>
          <p:grpSpPr>
            <a:xfrm>
              <a:off x="585796" y="4707169"/>
              <a:ext cx="245004" cy="246451"/>
              <a:chOff x="879088" y="5009800"/>
              <a:chExt cx="143554" cy="144403"/>
            </a:xfrm>
            <a:solidFill>
              <a:schemeClr val="accent2"/>
            </a:solidFill>
          </p:grpSpPr>
          <p:sp>
            <p:nvSpPr>
              <p:cNvPr id="22" name="Freeform 8">
                <a:extLst>
                  <a:ext uri="{FF2B5EF4-FFF2-40B4-BE49-F238E27FC236}">
                    <a16:creationId xmlns="" xmlns:a16="http://schemas.microsoft.com/office/drawing/2014/main" id="{89EB163D-AA50-417D-BD60-41A7C6913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088" y="5016376"/>
                <a:ext cx="135240" cy="137827"/>
              </a:xfrm>
              <a:custGeom>
                <a:avLst/>
                <a:gdLst>
                  <a:gd name="T0" fmla="*/ 724 w 828"/>
                  <a:gd name="T1" fmla="*/ 376 h 828"/>
                  <a:gd name="T2" fmla="*/ 724 w 828"/>
                  <a:gd name="T3" fmla="*/ 609 h 828"/>
                  <a:gd name="T4" fmla="*/ 609 w 828"/>
                  <a:gd name="T5" fmla="*/ 724 h 828"/>
                  <a:gd name="T6" fmla="*/ 217 w 828"/>
                  <a:gd name="T7" fmla="*/ 724 h 828"/>
                  <a:gd name="T8" fmla="*/ 104 w 828"/>
                  <a:gd name="T9" fmla="*/ 609 h 828"/>
                  <a:gd name="T10" fmla="*/ 104 w 828"/>
                  <a:gd name="T11" fmla="*/ 218 h 828"/>
                  <a:gd name="T12" fmla="*/ 217 w 828"/>
                  <a:gd name="T13" fmla="*/ 104 h 828"/>
                  <a:gd name="T14" fmla="*/ 541 w 828"/>
                  <a:gd name="T15" fmla="*/ 104 h 828"/>
                  <a:gd name="T16" fmla="*/ 628 w 828"/>
                  <a:gd name="T17" fmla="*/ 1 h 828"/>
                  <a:gd name="T18" fmla="*/ 609 w 828"/>
                  <a:gd name="T19" fmla="*/ 0 h 828"/>
                  <a:gd name="T20" fmla="*/ 217 w 828"/>
                  <a:gd name="T21" fmla="*/ 0 h 828"/>
                  <a:gd name="T22" fmla="*/ 0 w 828"/>
                  <a:gd name="T23" fmla="*/ 218 h 828"/>
                  <a:gd name="T24" fmla="*/ 0 w 828"/>
                  <a:gd name="T25" fmla="*/ 609 h 828"/>
                  <a:gd name="T26" fmla="*/ 217 w 828"/>
                  <a:gd name="T27" fmla="*/ 828 h 828"/>
                  <a:gd name="T28" fmla="*/ 609 w 828"/>
                  <a:gd name="T29" fmla="*/ 828 h 828"/>
                  <a:gd name="T30" fmla="*/ 828 w 828"/>
                  <a:gd name="T31" fmla="*/ 609 h 828"/>
                  <a:gd name="T32" fmla="*/ 828 w 828"/>
                  <a:gd name="T33" fmla="*/ 259 h 828"/>
                  <a:gd name="T34" fmla="*/ 828 w 828"/>
                  <a:gd name="T35" fmla="*/ 257 h 828"/>
                  <a:gd name="T36" fmla="*/ 724 w 828"/>
                  <a:gd name="T37" fmla="*/ 376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8" h="828">
                    <a:moveTo>
                      <a:pt x="724" y="376"/>
                    </a:moveTo>
                    <a:cubicBezTo>
                      <a:pt x="724" y="609"/>
                      <a:pt x="724" y="609"/>
                      <a:pt x="724" y="609"/>
                    </a:cubicBezTo>
                    <a:cubicBezTo>
                      <a:pt x="724" y="672"/>
                      <a:pt x="672" y="724"/>
                      <a:pt x="609" y="724"/>
                    </a:cubicBezTo>
                    <a:cubicBezTo>
                      <a:pt x="217" y="724"/>
                      <a:pt x="217" y="724"/>
                      <a:pt x="217" y="724"/>
                    </a:cubicBezTo>
                    <a:cubicBezTo>
                      <a:pt x="155" y="724"/>
                      <a:pt x="104" y="672"/>
                      <a:pt x="104" y="609"/>
                    </a:cubicBezTo>
                    <a:cubicBezTo>
                      <a:pt x="104" y="218"/>
                      <a:pt x="104" y="218"/>
                      <a:pt x="104" y="218"/>
                    </a:cubicBezTo>
                    <a:cubicBezTo>
                      <a:pt x="104" y="155"/>
                      <a:pt x="155" y="104"/>
                      <a:pt x="217" y="104"/>
                    </a:cubicBezTo>
                    <a:cubicBezTo>
                      <a:pt x="541" y="104"/>
                      <a:pt x="541" y="104"/>
                      <a:pt x="541" y="104"/>
                    </a:cubicBezTo>
                    <a:cubicBezTo>
                      <a:pt x="628" y="1"/>
                      <a:pt x="628" y="1"/>
                      <a:pt x="628" y="1"/>
                    </a:cubicBezTo>
                    <a:cubicBezTo>
                      <a:pt x="622" y="1"/>
                      <a:pt x="616" y="0"/>
                      <a:pt x="609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98" y="0"/>
                      <a:pt x="0" y="98"/>
                      <a:pt x="0" y="218"/>
                    </a:cubicBezTo>
                    <a:cubicBezTo>
                      <a:pt x="0" y="609"/>
                      <a:pt x="0" y="609"/>
                      <a:pt x="0" y="609"/>
                    </a:cubicBezTo>
                    <a:cubicBezTo>
                      <a:pt x="0" y="729"/>
                      <a:pt x="98" y="828"/>
                      <a:pt x="217" y="828"/>
                    </a:cubicBezTo>
                    <a:cubicBezTo>
                      <a:pt x="609" y="828"/>
                      <a:pt x="609" y="828"/>
                      <a:pt x="609" y="828"/>
                    </a:cubicBezTo>
                    <a:cubicBezTo>
                      <a:pt x="729" y="828"/>
                      <a:pt x="828" y="729"/>
                      <a:pt x="828" y="609"/>
                    </a:cubicBezTo>
                    <a:cubicBezTo>
                      <a:pt x="828" y="259"/>
                      <a:pt x="828" y="259"/>
                      <a:pt x="828" y="259"/>
                    </a:cubicBezTo>
                    <a:cubicBezTo>
                      <a:pt x="828" y="258"/>
                      <a:pt x="828" y="258"/>
                      <a:pt x="828" y="257"/>
                    </a:cubicBezTo>
                    <a:lnTo>
                      <a:pt x="724" y="37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23" name="Freeform 9">
                <a:extLst>
                  <a:ext uri="{FF2B5EF4-FFF2-40B4-BE49-F238E27FC236}">
                    <a16:creationId xmlns="" xmlns:a16="http://schemas.microsoft.com/office/drawing/2014/main" id="{4E5F408F-4517-4526-8A33-61DAB109B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821" y="5009800"/>
                <a:ext cx="110821" cy="104945"/>
              </a:xfrm>
              <a:custGeom>
                <a:avLst/>
                <a:gdLst>
                  <a:gd name="T0" fmla="*/ 651 w 679"/>
                  <a:gd name="T1" fmla="*/ 15 h 629"/>
                  <a:gd name="T2" fmla="*/ 581 w 679"/>
                  <a:gd name="T3" fmla="*/ 25 h 629"/>
                  <a:gd name="T4" fmla="*/ 182 w 679"/>
                  <a:gd name="T5" fmla="*/ 442 h 629"/>
                  <a:gd name="T6" fmla="*/ 97 w 679"/>
                  <a:gd name="T7" fmla="*/ 383 h 629"/>
                  <a:gd name="T8" fmla="*/ 25 w 679"/>
                  <a:gd name="T9" fmla="*/ 376 h 629"/>
                  <a:gd name="T10" fmla="*/ 17 w 679"/>
                  <a:gd name="T11" fmla="*/ 439 h 629"/>
                  <a:gd name="T12" fmla="*/ 185 w 679"/>
                  <a:gd name="T13" fmla="*/ 629 h 629"/>
                  <a:gd name="T14" fmla="*/ 663 w 679"/>
                  <a:gd name="T15" fmla="*/ 78 h 629"/>
                  <a:gd name="T16" fmla="*/ 651 w 679"/>
                  <a:gd name="T17" fmla="*/ 15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9" h="629">
                    <a:moveTo>
                      <a:pt x="651" y="15"/>
                    </a:moveTo>
                    <a:cubicBezTo>
                      <a:pt x="629" y="0"/>
                      <a:pt x="597" y="5"/>
                      <a:pt x="581" y="25"/>
                    </a:cubicBezTo>
                    <a:cubicBezTo>
                      <a:pt x="182" y="442"/>
                      <a:pt x="182" y="442"/>
                      <a:pt x="182" y="442"/>
                    </a:cubicBezTo>
                    <a:cubicBezTo>
                      <a:pt x="97" y="383"/>
                      <a:pt x="97" y="383"/>
                      <a:pt x="97" y="383"/>
                    </a:cubicBezTo>
                    <a:cubicBezTo>
                      <a:pt x="79" y="364"/>
                      <a:pt x="47" y="361"/>
                      <a:pt x="25" y="376"/>
                    </a:cubicBezTo>
                    <a:cubicBezTo>
                      <a:pt x="3" y="391"/>
                      <a:pt x="0" y="420"/>
                      <a:pt x="17" y="439"/>
                    </a:cubicBezTo>
                    <a:cubicBezTo>
                      <a:pt x="185" y="629"/>
                      <a:pt x="185" y="629"/>
                      <a:pt x="185" y="629"/>
                    </a:cubicBezTo>
                    <a:cubicBezTo>
                      <a:pt x="663" y="78"/>
                      <a:pt x="663" y="78"/>
                      <a:pt x="663" y="78"/>
                    </a:cubicBezTo>
                    <a:cubicBezTo>
                      <a:pt x="679" y="58"/>
                      <a:pt x="674" y="29"/>
                      <a:pt x="651" y="15"/>
                    </a:cubicBezTo>
                    <a:close/>
                  </a:path>
                </a:pathLst>
              </a:custGeom>
              <a:solidFill>
                <a:srgbClr val="3349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ctr"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grpSp>
        <p:nvGrpSpPr>
          <p:cNvPr id="47" name="그룹 46"/>
          <p:cNvGrpSpPr/>
          <p:nvPr/>
        </p:nvGrpSpPr>
        <p:grpSpPr>
          <a:xfrm>
            <a:off x="585796" y="5449035"/>
            <a:ext cx="8062903" cy="738664"/>
            <a:chOff x="585796" y="5449035"/>
            <a:chExt cx="8062903" cy="738664"/>
          </a:xfrm>
        </p:grpSpPr>
        <p:sp>
          <p:nvSpPr>
            <p:cNvPr id="24" name="직사각형 23"/>
            <p:cNvSpPr/>
            <p:nvPr/>
          </p:nvSpPr>
          <p:spPr>
            <a:xfrm>
              <a:off x="926044" y="5449035"/>
              <a:ext cx="7722655" cy="73866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latinLnBrk="0"/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투표용지에 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볼펜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, 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사인펜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으로 동그라미 표시를 하여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, 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회송용 봉투에 넣어서 우편함에 넣거나 우체국 직원에게 줍니다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 </a:t>
              </a:r>
            </a:p>
          </p:txBody>
        </p:sp>
        <p:grpSp>
          <p:nvGrpSpPr>
            <p:cNvPr id="25" name="그룹 24">
              <a:extLst>
                <a:ext uri="{FF2B5EF4-FFF2-40B4-BE49-F238E27FC236}">
                  <a16:creationId xmlns="" xmlns:a16="http://schemas.microsoft.com/office/drawing/2014/main" id="{33D8FD6A-2BE4-40E2-BCD5-F6CC3EBF6A68}"/>
                </a:ext>
              </a:extLst>
            </p:cNvPr>
            <p:cNvGrpSpPr/>
            <p:nvPr/>
          </p:nvGrpSpPr>
          <p:grpSpPr>
            <a:xfrm>
              <a:off x="585796" y="5509840"/>
              <a:ext cx="245004" cy="246451"/>
              <a:chOff x="879088" y="5009800"/>
              <a:chExt cx="143554" cy="144403"/>
            </a:xfrm>
            <a:solidFill>
              <a:schemeClr val="accent2"/>
            </a:solidFill>
          </p:grpSpPr>
          <p:sp>
            <p:nvSpPr>
              <p:cNvPr id="26" name="Freeform 8">
                <a:extLst>
                  <a:ext uri="{FF2B5EF4-FFF2-40B4-BE49-F238E27FC236}">
                    <a16:creationId xmlns="" xmlns:a16="http://schemas.microsoft.com/office/drawing/2014/main" id="{89EB163D-AA50-417D-BD60-41A7C6913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088" y="5016376"/>
                <a:ext cx="135240" cy="137827"/>
              </a:xfrm>
              <a:custGeom>
                <a:avLst/>
                <a:gdLst>
                  <a:gd name="T0" fmla="*/ 724 w 828"/>
                  <a:gd name="T1" fmla="*/ 376 h 828"/>
                  <a:gd name="T2" fmla="*/ 724 w 828"/>
                  <a:gd name="T3" fmla="*/ 609 h 828"/>
                  <a:gd name="T4" fmla="*/ 609 w 828"/>
                  <a:gd name="T5" fmla="*/ 724 h 828"/>
                  <a:gd name="T6" fmla="*/ 217 w 828"/>
                  <a:gd name="T7" fmla="*/ 724 h 828"/>
                  <a:gd name="T8" fmla="*/ 104 w 828"/>
                  <a:gd name="T9" fmla="*/ 609 h 828"/>
                  <a:gd name="T10" fmla="*/ 104 w 828"/>
                  <a:gd name="T11" fmla="*/ 218 h 828"/>
                  <a:gd name="T12" fmla="*/ 217 w 828"/>
                  <a:gd name="T13" fmla="*/ 104 h 828"/>
                  <a:gd name="T14" fmla="*/ 541 w 828"/>
                  <a:gd name="T15" fmla="*/ 104 h 828"/>
                  <a:gd name="T16" fmla="*/ 628 w 828"/>
                  <a:gd name="T17" fmla="*/ 1 h 828"/>
                  <a:gd name="T18" fmla="*/ 609 w 828"/>
                  <a:gd name="T19" fmla="*/ 0 h 828"/>
                  <a:gd name="T20" fmla="*/ 217 w 828"/>
                  <a:gd name="T21" fmla="*/ 0 h 828"/>
                  <a:gd name="T22" fmla="*/ 0 w 828"/>
                  <a:gd name="T23" fmla="*/ 218 h 828"/>
                  <a:gd name="T24" fmla="*/ 0 w 828"/>
                  <a:gd name="T25" fmla="*/ 609 h 828"/>
                  <a:gd name="T26" fmla="*/ 217 w 828"/>
                  <a:gd name="T27" fmla="*/ 828 h 828"/>
                  <a:gd name="T28" fmla="*/ 609 w 828"/>
                  <a:gd name="T29" fmla="*/ 828 h 828"/>
                  <a:gd name="T30" fmla="*/ 828 w 828"/>
                  <a:gd name="T31" fmla="*/ 609 h 828"/>
                  <a:gd name="T32" fmla="*/ 828 w 828"/>
                  <a:gd name="T33" fmla="*/ 259 h 828"/>
                  <a:gd name="T34" fmla="*/ 828 w 828"/>
                  <a:gd name="T35" fmla="*/ 257 h 828"/>
                  <a:gd name="T36" fmla="*/ 724 w 828"/>
                  <a:gd name="T37" fmla="*/ 376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8" h="828">
                    <a:moveTo>
                      <a:pt x="724" y="376"/>
                    </a:moveTo>
                    <a:cubicBezTo>
                      <a:pt x="724" y="609"/>
                      <a:pt x="724" y="609"/>
                      <a:pt x="724" y="609"/>
                    </a:cubicBezTo>
                    <a:cubicBezTo>
                      <a:pt x="724" y="672"/>
                      <a:pt x="672" y="724"/>
                      <a:pt x="609" y="724"/>
                    </a:cubicBezTo>
                    <a:cubicBezTo>
                      <a:pt x="217" y="724"/>
                      <a:pt x="217" y="724"/>
                      <a:pt x="217" y="724"/>
                    </a:cubicBezTo>
                    <a:cubicBezTo>
                      <a:pt x="155" y="724"/>
                      <a:pt x="104" y="672"/>
                      <a:pt x="104" y="609"/>
                    </a:cubicBezTo>
                    <a:cubicBezTo>
                      <a:pt x="104" y="218"/>
                      <a:pt x="104" y="218"/>
                      <a:pt x="104" y="218"/>
                    </a:cubicBezTo>
                    <a:cubicBezTo>
                      <a:pt x="104" y="155"/>
                      <a:pt x="155" y="104"/>
                      <a:pt x="217" y="104"/>
                    </a:cubicBezTo>
                    <a:cubicBezTo>
                      <a:pt x="541" y="104"/>
                      <a:pt x="541" y="104"/>
                      <a:pt x="541" y="104"/>
                    </a:cubicBezTo>
                    <a:cubicBezTo>
                      <a:pt x="628" y="1"/>
                      <a:pt x="628" y="1"/>
                      <a:pt x="628" y="1"/>
                    </a:cubicBezTo>
                    <a:cubicBezTo>
                      <a:pt x="622" y="1"/>
                      <a:pt x="616" y="0"/>
                      <a:pt x="609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98" y="0"/>
                      <a:pt x="0" y="98"/>
                      <a:pt x="0" y="218"/>
                    </a:cubicBezTo>
                    <a:cubicBezTo>
                      <a:pt x="0" y="609"/>
                      <a:pt x="0" y="609"/>
                      <a:pt x="0" y="609"/>
                    </a:cubicBezTo>
                    <a:cubicBezTo>
                      <a:pt x="0" y="729"/>
                      <a:pt x="98" y="828"/>
                      <a:pt x="217" y="828"/>
                    </a:cubicBezTo>
                    <a:cubicBezTo>
                      <a:pt x="609" y="828"/>
                      <a:pt x="609" y="828"/>
                      <a:pt x="609" y="828"/>
                    </a:cubicBezTo>
                    <a:cubicBezTo>
                      <a:pt x="729" y="828"/>
                      <a:pt x="828" y="729"/>
                      <a:pt x="828" y="609"/>
                    </a:cubicBezTo>
                    <a:cubicBezTo>
                      <a:pt x="828" y="259"/>
                      <a:pt x="828" y="259"/>
                      <a:pt x="828" y="259"/>
                    </a:cubicBezTo>
                    <a:cubicBezTo>
                      <a:pt x="828" y="258"/>
                      <a:pt x="828" y="258"/>
                      <a:pt x="828" y="257"/>
                    </a:cubicBezTo>
                    <a:lnTo>
                      <a:pt x="724" y="37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27" name="Freeform 9">
                <a:extLst>
                  <a:ext uri="{FF2B5EF4-FFF2-40B4-BE49-F238E27FC236}">
                    <a16:creationId xmlns="" xmlns:a16="http://schemas.microsoft.com/office/drawing/2014/main" id="{4E5F408F-4517-4526-8A33-61DAB109B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821" y="5009800"/>
                <a:ext cx="110821" cy="104945"/>
              </a:xfrm>
              <a:custGeom>
                <a:avLst/>
                <a:gdLst>
                  <a:gd name="T0" fmla="*/ 651 w 679"/>
                  <a:gd name="T1" fmla="*/ 15 h 629"/>
                  <a:gd name="T2" fmla="*/ 581 w 679"/>
                  <a:gd name="T3" fmla="*/ 25 h 629"/>
                  <a:gd name="T4" fmla="*/ 182 w 679"/>
                  <a:gd name="T5" fmla="*/ 442 h 629"/>
                  <a:gd name="T6" fmla="*/ 97 w 679"/>
                  <a:gd name="T7" fmla="*/ 383 h 629"/>
                  <a:gd name="T8" fmla="*/ 25 w 679"/>
                  <a:gd name="T9" fmla="*/ 376 h 629"/>
                  <a:gd name="T10" fmla="*/ 17 w 679"/>
                  <a:gd name="T11" fmla="*/ 439 h 629"/>
                  <a:gd name="T12" fmla="*/ 185 w 679"/>
                  <a:gd name="T13" fmla="*/ 629 h 629"/>
                  <a:gd name="T14" fmla="*/ 663 w 679"/>
                  <a:gd name="T15" fmla="*/ 78 h 629"/>
                  <a:gd name="T16" fmla="*/ 651 w 679"/>
                  <a:gd name="T17" fmla="*/ 15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9" h="629">
                    <a:moveTo>
                      <a:pt x="651" y="15"/>
                    </a:moveTo>
                    <a:cubicBezTo>
                      <a:pt x="629" y="0"/>
                      <a:pt x="597" y="5"/>
                      <a:pt x="581" y="25"/>
                    </a:cubicBezTo>
                    <a:cubicBezTo>
                      <a:pt x="182" y="442"/>
                      <a:pt x="182" y="442"/>
                      <a:pt x="182" y="442"/>
                    </a:cubicBezTo>
                    <a:cubicBezTo>
                      <a:pt x="97" y="383"/>
                      <a:pt x="97" y="383"/>
                      <a:pt x="97" y="383"/>
                    </a:cubicBezTo>
                    <a:cubicBezTo>
                      <a:pt x="79" y="364"/>
                      <a:pt x="47" y="361"/>
                      <a:pt x="25" y="376"/>
                    </a:cubicBezTo>
                    <a:cubicBezTo>
                      <a:pt x="3" y="391"/>
                      <a:pt x="0" y="420"/>
                      <a:pt x="17" y="439"/>
                    </a:cubicBezTo>
                    <a:cubicBezTo>
                      <a:pt x="185" y="629"/>
                      <a:pt x="185" y="629"/>
                      <a:pt x="185" y="629"/>
                    </a:cubicBezTo>
                    <a:cubicBezTo>
                      <a:pt x="663" y="78"/>
                      <a:pt x="663" y="78"/>
                      <a:pt x="663" y="78"/>
                    </a:cubicBezTo>
                    <a:cubicBezTo>
                      <a:pt x="679" y="58"/>
                      <a:pt x="674" y="29"/>
                      <a:pt x="651" y="15"/>
                    </a:cubicBezTo>
                    <a:close/>
                  </a:path>
                </a:pathLst>
              </a:custGeom>
              <a:solidFill>
                <a:srgbClr val="3349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ctr"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sp>
        <p:nvSpPr>
          <p:cNvPr id="37" name="자유형 36"/>
          <p:cNvSpPr/>
          <p:nvPr/>
        </p:nvSpPr>
        <p:spPr>
          <a:xfrm>
            <a:off x="560070" y="4429694"/>
            <a:ext cx="8023860" cy="0"/>
          </a:xfrm>
          <a:custGeom>
            <a:avLst/>
            <a:gdLst>
              <a:gd name="connsiteX0" fmla="*/ 0 w 8031480"/>
              <a:gd name="connsiteY0" fmla="*/ 0 h 441960"/>
              <a:gd name="connsiteX1" fmla="*/ 8023860 w 8031480"/>
              <a:gd name="connsiteY1" fmla="*/ 0 h 441960"/>
              <a:gd name="connsiteX2" fmla="*/ 8031480 w 8031480"/>
              <a:gd name="connsiteY2" fmla="*/ 441960 h 441960"/>
              <a:gd name="connsiteX0" fmla="*/ 0 w 8023860"/>
              <a:gd name="connsiteY0" fmla="*/ 0 h 0"/>
              <a:gd name="connsiteX1" fmla="*/ 8023860 w 80238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23860">
                <a:moveTo>
                  <a:pt x="0" y="0"/>
                </a:moveTo>
                <a:lnTo>
                  <a:pt x="8023860" y="0"/>
                </a:lnTo>
              </a:path>
            </a:pathLst>
          </a:cu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자유형 37"/>
          <p:cNvSpPr/>
          <p:nvPr/>
        </p:nvSpPr>
        <p:spPr>
          <a:xfrm>
            <a:off x="560070" y="5232366"/>
            <a:ext cx="8023860" cy="0"/>
          </a:xfrm>
          <a:custGeom>
            <a:avLst/>
            <a:gdLst>
              <a:gd name="connsiteX0" fmla="*/ 0 w 8031480"/>
              <a:gd name="connsiteY0" fmla="*/ 0 h 441960"/>
              <a:gd name="connsiteX1" fmla="*/ 8023860 w 8031480"/>
              <a:gd name="connsiteY1" fmla="*/ 0 h 441960"/>
              <a:gd name="connsiteX2" fmla="*/ 8031480 w 8031480"/>
              <a:gd name="connsiteY2" fmla="*/ 441960 h 441960"/>
              <a:gd name="connsiteX0" fmla="*/ 0 w 8023860"/>
              <a:gd name="connsiteY0" fmla="*/ 0 h 0"/>
              <a:gd name="connsiteX1" fmla="*/ 8023860 w 80238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23860">
                <a:moveTo>
                  <a:pt x="0" y="0"/>
                </a:moveTo>
                <a:lnTo>
                  <a:pt x="8023860" y="0"/>
                </a:lnTo>
              </a:path>
            </a:pathLst>
          </a:cu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926044" y="1933024"/>
            <a:ext cx="7722655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/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사전투표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는 선거일에 투표를 할 수 없는 사람이 다른 날짜에 먼저 하는 투표입니다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926044" y="3105028"/>
            <a:ext cx="7722655" cy="11079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/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거소투표를 주로 하는 곳은 병원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요양시설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교도소에 거주하거나 </a:t>
            </a:r>
          </a:p>
          <a:p>
            <a:pPr latinLnBrk="0"/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장애인거주시설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에서 거주하는데 장애가 심하여 투표를 하러 가기 어려운 경우에 거소투표를 하고 싶다고 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신고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할 수 있습니다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926044" y="3105028"/>
            <a:ext cx="7722655" cy="11079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/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거소투표를 주로 하는 곳은 병원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요양시설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교도소에 거주하거나 </a:t>
            </a:r>
          </a:p>
          <a:p>
            <a:pPr latinLnBrk="0"/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장애인거주시설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에서 거주하는데 장애가 심하여 투표를 하러 가기 어려운 경우에 거소투표를 하고 싶다고 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신고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할 수 있습니다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26044" y="4646364"/>
            <a:ext cx="7722655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/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거소투표는 우편으로 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거소투표용지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가 배달됩니다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926044" y="5449035"/>
            <a:ext cx="7722655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/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투표용지에 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볼펜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, 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사인펜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으로 동그라미 표시를 하여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회송용 봉투에 넣어서 우편함에 넣거나 우체국 직원에게 줍니다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1940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04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3349A7"/>
                </a:solidFill>
              </a:rPr>
              <a:t>투표하는 방법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56917" y="1324331"/>
            <a:ext cx="5679440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en-US" altLang="ko-KR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4-2. </a:t>
            </a:r>
            <a:r>
              <a:rPr lang="ko-KR" altLang="en-US" sz="20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투표시 주의할 점</a:t>
            </a:r>
          </a:p>
        </p:txBody>
      </p:sp>
      <p:sp>
        <p:nvSpPr>
          <p:cNvPr id="24" name="자유형 23"/>
          <p:cNvSpPr/>
          <p:nvPr/>
        </p:nvSpPr>
        <p:spPr>
          <a:xfrm rot="16200000" flipH="1">
            <a:off x="4572000" y="-648615"/>
            <a:ext cx="0" cy="7920000"/>
          </a:xfrm>
          <a:custGeom>
            <a:avLst/>
            <a:gdLst>
              <a:gd name="connsiteX0" fmla="*/ 0 w 0"/>
              <a:gd name="connsiteY0" fmla="*/ 0 h 3781425"/>
              <a:gd name="connsiteX1" fmla="*/ 0 w 0"/>
              <a:gd name="connsiteY1" fmla="*/ 3781425 h 3781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3781425">
                <a:moveTo>
                  <a:pt x="0" y="0"/>
                </a:moveTo>
                <a:lnTo>
                  <a:pt x="0" y="3781425"/>
                </a:lnTo>
              </a:path>
            </a:pathLst>
          </a:cu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자유형 25"/>
          <p:cNvSpPr/>
          <p:nvPr/>
        </p:nvSpPr>
        <p:spPr>
          <a:xfrm rot="16200000" flipH="1">
            <a:off x="4572000" y="929220"/>
            <a:ext cx="0" cy="7920000"/>
          </a:xfrm>
          <a:custGeom>
            <a:avLst/>
            <a:gdLst>
              <a:gd name="connsiteX0" fmla="*/ 0 w 0"/>
              <a:gd name="connsiteY0" fmla="*/ 0 h 3781425"/>
              <a:gd name="connsiteX1" fmla="*/ 0 w 0"/>
              <a:gd name="connsiteY1" fmla="*/ 3781425 h 3781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3781425">
                <a:moveTo>
                  <a:pt x="0" y="0"/>
                </a:moveTo>
                <a:lnTo>
                  <a:pt x="0" y="3781425"/>
                </a:lnTo>
              </a:path>
            </a:pathLst>
          </a:cu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906413" y="2083886"/>
            <a:ext cx="1647825" cy="87716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/>
            <a:r>
              <a:rPr lang="ko-KR" altLang="en-US" sz="1900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반드시</a:t>
            </a:r>
          </a:p>
          <a:p>
            <a:pPr latinLnBrk="0"/>
            <a:r>
              <a:rPr lang="ko-KR" altLang="en-US" sz="1900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기표용구로</a:t>
            </a:r>
          </a:p>
          <a:p>
            <a:pPr latinLnBrk="0"/>
            <a:r>
              <a:rPr lang="ko-KR" altLang="en-US" sz="1900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찍어야 합니다</a:t>
            </a:r>
            <a:r>
              <a:rPr lang="en-US" altLang="ko-KR" sz="1900" spc="-12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1900" spc="-120" dirty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906413" y="3515527"/>
            <a:ext cx="1647825" cy="116955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/>
            <a:r>
              <a:rPr lang="ko-KR" altLang="en-US" sz="1900" spc="-12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투표용지에</a:t>
            </a:r>
          </a:p>
          <a:p>
            <a:pPr latinLnBrk="0"/>
            <a:r>
              <a:rPr lang="ko-KR" altLang="en-US" sz="1900" spc="-12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투표도장을</a:t>
            </a:r>
          </a:p>
          <a:p>
            <a:pPr latinLnBrk="0"/>
            <a:r>
              <a:rPr lang="ko-KR" altLang="en-US" sz="1900" spc="-12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한 번만</a:t>
            </a:r>
          </a:p>
          <a:p>
            <a:pPr latinLnBrk="0"/>
            <a:r>
              <a:rPr lang="ko-KR" altLang="en-US" sz="1900" spc="-12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찍어야 합니다</a:t>
            </a:r>
            <a:r>
              <a:rPr lang="en-US" altLang="ko-KR" sz="1900" spc="-12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1900" spc="-120" dirty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906413" y="5239556"/>
            <a:ext cx="1647825" cy="87716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/>
            <a:r>
              <a:rPr lang="ko-KR" altLang="en-US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투표도장을</a:t>
            </a:r>
          </a:p>
          <a:p>
            <a:pPr latinLnBrk="0"/>
            <a:r>
              <a:rPr lang="ko-KR" altLang="en-US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네모칸 안에</a:t>
            </a:r>
          </a:p>
          <a:p>
            <a:pPr latinLnBrk="0"/>
            <a:r>
              <a:rPr lang="ko-KR" altLang="en-US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찍어야 합니다</a:t>
            </a:r>
            <a:r>
              <a:rPr lang="en-US" altLang="ko-KR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1900" spc="-12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799312" y="2083886"/>
            <a:ext cx="1647825" cy="87716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/>
            <a:r>
              <a:rPr lang="ko-KR" altLang="en-US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펜이나 도장으로</a:t>
            </a:r>
          </a:p>
          <a:p>
            <a:pPr latinLnBrk="0"/>
            <a:r>
              <a:rPr lang="ko-KR" altLang="en-US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표시하면</a:t>
            </a:r>
          </a:p>
          <a:p>
            <a:pPr latinLnBrk="0"/>
            <a:r>
              <a:rPr lang="ko-KR" altLang="en-US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무효가 됩니다</a:t>
            </a:r>
            <a:r>
              <a:rPr lang="en-US" altLang="ko-KR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1900" spc="-12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6799312" y="3515527"/>
            <a:ext cx="1647825" cy="116955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/>
            <a:r>
              <a:rPr lang="ko-KR" altLang="en-US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투표도장을</a:t>
            </a:r>
          </a:p>
          <a:p>
            <a:pPr latinLnBrk="0"/>
            <a:r>
              <a:rPr lang="ko-KR" altLang="en-US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다른 사람에게</a:t>
            </a:r>
          </a:p>
          <a:p>
            <a:pPr latinLnBrk="0"/>
            <a:r>
              <a:rPr lang="ko-KR" altLang="en-US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여러번 찍으면</a:t>
            </a:r>
          </a:p>
          <a:p>
            <a:pPr latinLnBrk="0"/>
            <a:r>
              <a:rPr lang="ko-KR" altLang="en-US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무효가 됩니다</a:t>
            </a:r>
            <a:r>
              <a:rPr lang="en-US" altLang="ko-KR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1900" spc="-12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6799312" y="5093362"/>
            <a:ext cx="1647825" cy="116955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/>
            <a:r>
              <a:rPr lang="ko-KR" altLang="en-US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투표도장을</a:t>
            </a:r>
          </a:p>
          <a:p>
            <a:pPr latinLnBrk="0"/>
            <a:r>
              <a:rPr lang="ko-KR" altLang="en-US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네모칸 밖에</a:t>
            </a:r>
          </a:p>
          <a:p>
            <a:pPr latinLnBrk="0"/>
            <a:r>
              <a:rPr lang="ko-KR" altLang="en-US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찍으면</a:t>
            </a:r>
          </a:p>
          <a:p>
            <a:pPr latinLnBrk="0"/>
            <a:r>
              <a:rPr lang="ko-KR" altLang="en-US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무효가 됩니다</a:t>
            </a:r>
            <a:r>
              <a:rPr lang="en-US" altLang="ko-KR" sz="19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1900" spc="-12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418" y="1903404"/>
            <a:ext cx="2253670" cy="1238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715" y="3483556"/>
            <a:ext cx="2675076" cy="123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715" y="5061391"/>
            <a:ext cx="2675076" cy="123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곱셈 기호 6"/>
          <p:cNvSpPr/>
          <p:nvPr/>
        </p:nvSpPr>
        <p:spPr>
          <a:xfrm>
            <a:off x="5875552" y="2050980"/>
            <a:ext cx="942975" cy="942975"/>
          </a:xfrm>
          <a:prstGeom prst="mathMultiply">
            <a:avLst>
              <a:gd name="adj1" fmla="val 8865"/>
            </a:avLst>
          </a:prstGeom>
          <a:solidFill>
            <a:srgbClr val="EE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곱셈 기호 44"/>
          <p:cNvSpPr/>
          <p:nvPr/>
        </p:nvSpPr>
        <p:spPr>
          <a:xfrm>
            <a:off x="5875552" y="3628814"/>
            <a:ext cx="942975" cy="942975"/>
          </a:xfrm>
          <a:prstGeom prst="mathMultiply">
            <a:avLst>
              <a:gd name="adj1" fmla="val 8865"/>
            </a:avLst>
          </a:prstGeom>
          <a:solidFill>
            <a:srgbClr val="EE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곱셈 기호 45"/>
          <p:cNvSpPr/>
          <p:nvPr/>
        </p:nvSpPr>
        <p:spPr>
          <a:xfrm>
            <a:off x="5875552" y="5206649"/>
            <a:ext cx="942975" cy="942975"/>
          </a:xfrm>
          <a:prstGeom prst="mathMultiply">
            <a:avLst>
              <a:gd name="adj1" fmla="val 8865"/>
            </a:avLst>
          </a:prstGeom>
          <a:solidFill>
            <a:srgbClr val="EE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221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04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3349A7"/>
                </a:solidFill>
              </a:rPr>
              <a:t>투표하는 방법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56917" y="1324331"/>
            <a:ext cx="5679440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en-US" altLang="ko-KR" sz="20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4-3. </a:t>
            </a:r>
            <a:r>
              <a:rPr lang="ko-KR" altLang="en-US" sz="2000" spc="-80" dirty="0" err="1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투표시</a:t>
            </a:r>
            <a:r>
              <a:rPr lang="ko-KR" altLang="en-US" sz="20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 주의할 점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"/>
          <a:stretch/>
        </p:blipFill>
        <p:spPr bwMode="auto">
          <a:xfrm>
            <a:off x="713606" y="1838643"/>
            <a:ext cx="3354338" cy="2656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"/>
          <a:stretch/>
        </p:blipFill>
        <p:spPr bwMode="auto">
          <a:xfrm>
            <a:off x="4970662" y="1883567"/>
            <a:ext cx="3548360" cy="2566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직사각형 26"/>
          <p:cNvSpPr/>
          <p:nvPr/>
        </p:nvSpPr>
        <p:spPr>
          <a:xfrm>
            <a:off x="1356360" y="5133364"/>
            <a:ext cx="2880360" cy="702756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ko-KR" altLang="en-US" sz="22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투표소 안에서 사진을</a:t>
            </a:r>
          </a:p>
          <a:p>
            <a:pPr latinLnBrk="0">
              <a:spcBef>
                <a:spcPts val="200"/>
              </a:spcBef>
            </a:pPr>
            <a:r>
              <a:rPr lang="ko-KR" altLang="en-US" sz="22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찍으면 안됩니다</a:t>
            </a:r>
            <a:r>
              <a:rPr lang="en-US" altLang="ko-KR" sz="22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2200" spc="-12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694809" y="4951263"/>
            <a:ext cx="3011041" cy="106695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200"/>
              </a:spcBef>
            </a:pPr>
            <a:r>
              <a:rPr lang="ko-KR" altLang="en-US" sz="22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몇 번 후보에게</a:t>
            </a:r>
            <a:endParaRPr lang="en-US" altLang="ko-KR" sz="2200" spc="-120" smtClean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  <a:p>
            <a:pPr latinLnBrk="0">
              <a:spcBef>
                <a:spcPts val="200"/>
              </a:spcBef>
            </a:pPr>
            <a:r>
              <a:rPr lang="ko-KR" altLang="en-US" sz="22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투표했다고 다른 사람에게 말하면 안됩니다</a:t>
            </a:r>
            <a:r>
              <a:rPr lang="en-US" altLang="ko-KR" sz="22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2200" spc="-12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9" name="곱셈 기호 28"/>
          <p:cNvSpPr/>
          <p:nvPr/>
        </p:nvSpPr>
        <p:spPr>
          <a:xfrm>
            <a:off x="446302" y="5013255"/>
            <a:ext cx="942975" cy="942975"/>
          </a:xfrm>
          <a:prstGeom prst="mathMultiply">
            <a:avLst>
              <a:gd name="adj1" fmla="val 8865"/>
            </a:avLst>
          </a:prstGeom>
          <a:solidFill>
            <a:srgbClr val="EE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곱셈 기호 33"/>
          <p:cNvSpPr/>
          <p:nvPr/>
        </p:nvSpPr>
        <p:spPr>
          <a:xfrm>
            <a:off x="4792216" y="5013255"/>
            <a:ext cx="942975" cy="942975"/>
          </a:xfrm>
          <a:prstGeom prst="mathMultiply">
            <a:avLst>
              <a:gd name="adj1" fmla="val 8865"/>
            </a:avLst>
          </a:prstGeom>
          <a:solidFill>
            <a:srgbClr val="EE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14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04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7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3349A7"/>
                </a:solidFill>
              </a:rPr>
              <a:t>투표 시 주의사항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585796" y="2318598"/>
            <a:ext cx="7491405" cy="960263"/>
            <a:chOff x="585796" y="2318598"/>
            <a:chExt cx="7491405" cy="960263"/>
          </a:xfrm>
        </p:grpSpPr>
        <p:sp>
          <p:nvSpPr>
            <p:cNvPr id="29" name="직사각형 28"/>
            <p:cNvSpPr/>
            <p:nvPr/>
          </p:nvSpPr>
          <p:spPr>
            <a:xfrm>
              <a:off x="926045" y="2318598"/>
              <a:ext cx="7151156" cy="96026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ko-KR" altLang="en-US" sz="2600" spc="-80" dirty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투표할 때 반드시 </a:t>
              </a:r>
              <a:r>
                <a:rPr lang="en-US" altLang="ko-KR" sz="2600" spc="-80" dirty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z="2600" spc="-80" dirty="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투표전용     </a:t>
              </a:r>
              <a:r>
                <a:rPr lang="en-US" altLang="ko-KR" sz="2600" spc="-80" dirty="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</a:t>
              </a:r>
              <a:r>
                <a:rPr lang="ko-KR" altLang="en-US" sz="2600" spc="-80" dirty="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로 </a:t>
              </a:r>
              <a:r>
                <a:rPr lang="ko-KR" altLang="en-US" sz="2600" spc="-80" dirty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찍어야 합니다</a:t>
              </a:r>
              <a:r>
                <a:rPr lang="en-US" altLang="ko-KR" sz="2600" spc="-80" dirty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 </a:t>
              </a:r>
              <a:r>
                <a:rPr lang="ko-KR" altLang="en-US" sz="2600" spc="-80" dirty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펜이나 도장으로 표시하면 무효가 됩니다</a:t>
              </a:r>
              <a:r>
                <a:rPr lang="en-US" altLang="ko-KR" sz="2600" spc="-80" dirty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 </a:t>
              </a:r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="" xmlns:a16="http://schemas.microsoft.com/office/drawing/2014/main" id="{33D8FD6A-2BE4-40E2-BCD5-F6CC3EBF6A68}"/>
                </a:ext>
              </a:extLst>
            </p:cNvPr>
            <p:cNvGrpSpPr/>
            <p:nvPr/>
          </p:nvGrpSpPr>
          <p:grpSpPr>
            <a:xfrm>
              <a:off x="585796" y="2425123"/>
              <a:ext cx="245004" cy="246451"/>
              <a:chOff x="879088" y="5009800"/>
              <a:chExt cx="143554" cy="144403"/>
            </a:xfrm>
            <a:solidFill>
              <a:schemeClr val="accent2"/>
            </a:solidFill>
          </p:grpSpPr>
          <p:sp>
            <p:nvSpPr>
              <p:cNvPr id="34" name="Freeform 8">
                <a:extLst>
                  <a:ext uri="{FF2B5EF4-FFF2-40B4-BE49-F238E27FC236}">
                    <a16:creationId xmlns="" xmlns:a16="http://schemas.microsoft.com/office/drawing/2014/main" id="{89EB163D-AA50-417D-BD60-41A7C6913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088" y="5016376"/>
                <a:ext cx="135240" cy="137827"/>
              </a:xfrm>
              <a:custGeom>
                <a:avLst/>
                <a:gdLst>
                  <a:gd name="T0" fmla="*/ 724 w 828"/>
                  <a:gd name="T1" fmla="*/ 376 h 828"/>
                  <a:gd name="T2" fmla="*/ 724 w 828"/>
                  <a:gd name="T3" fmla="*/ 609 h 828"/>
                  <a:gd name="T4" fmla="*/ 609 w 828"/>
                  <a:gd name="T5" fmla="*/ 724 h 828"/>
                  <a:gd name="T6" fmla="*/ 217 w 828"/>
                  <a:gd name="T7" fmla="*/ 724 h 828"/>
                  <a:gd name="T8" fmla="*/ 104 w 828"/>
                  <a:gd name="T9" fmla="*/ 609 h 828"/>
                  <a:gd name="T10" fmla="*/ 104 w 828"/>
                  <a:gd name="T11" fmla="*/ 218 h 828"/>
                  <a:gd name="T12" fmla="*/ 217 w 828"/>
                  <a:gd name="T13" fmla="*/ 104 h 828"/>
                  <a:gd name="T14" fmla="*/ 541 w 828"/>
                  <a:gd name="T15" fmla="*/ 104 h 828"/>
                  <a:gd name="T16" fmla="*/ 628 w 828"/>
                  <a:gd name="T17" fmla="*/ 1 h 828"/>
                  <a:gd name="T18" fmla="*/ 609 w 828"/>
                  <a:gd name="T19" fmla="*/ 0 h 828"/>
                  <a:gd name="T20" fmla="*/ 217 w 828"/>
                  <a:gd name="T21" fmla="*/ 0 h 828"/>
                  <a:gd name="T22" fmla="*/ 0 w 828"/>
                  <a:gd name="T23" fmla="*/ 218 h 828"/>
                  <a:gd name="T24" fmla="*/ 0 w 828"/>
                  <a:gd name="T25" fmla="*/ 609 h 828"/>
                  <a:gd name="T26" fmla="*/ 217 w 828"/>
                  <a:gd name="T27" fmla="*/ 828 h 828"/>
                  <a:gd name="T28" fmla="*/ 609 w 828"/>
                  <a:gd name="T29" fmla="*/ 828 h 828"/>
                  <a:gd name="T30" fmla="*/ 828 w 828"/>
                  <a:gd name="T31" fmla="*/ 609 h 828"/>
                  <a:gd name="T32" fmla="*/ 828 w 828"/>
                  <a:gd name="T33" fmla="*/ 259 h 828"/>
                  <a:gd name="T34" fmla="*/ 828 w 828"/>
                  <a:gd name="T35" fmla="*/ 257 h 828"/>
                  <a:gd name="T36" fmla="*/ 724 w 828"/>
                  <a:gd name="T37" fmla="*/ 376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8" h="828">
                    <a:moveTo>
                      <a:pt x="724" y="376"/>
                    </a:moveTo>
                    <a:cubicBezTo>
                      <a:pt x="724" y="609"/>
                      <a:pt x="724" y="609"/>
                      <a:pt x="724" y="609"/>
                    </a:cubicBezTo>
                    <a:cubicBezTo>
                      <a:pt x="724" y="672"/>
                      <a:pt x="672" y="724"/>
                      <a:pt x="609" y="724"/>
                    </a:cubicBezTo>
                    <a:cubicBezTo>
                      <a:pt x="217" y="724"/>
                      <a:pt x="217" y="724"/>
                      <a:pt x="217" y="724"/>
                    </a:cubicBezTo>
                    <a:cubicBezTo>
                      <a:pt x="155" y="724"/>
                      <a:pt x="104" y="672"/>
                      <a:pt x="104" y="609"/>
                    </a:cubicBezTo>
                    <a:cubicBezTo>
                      <a:pt x="104" y="218"/>
                      <a:pt x="104" y="218"/>
                      <a:pt x="104" y="218"/>
                    </a:cubicBezTo>
                    <a:cubicBezTo>
                      <a:pt x="104" y="155"/>
                      <a:pt x="155" y="104"/>
                      <a:pt x="217" y="104"/>
                    </a:cubicBezTo>
                    <a:cubicBezTo>
                      <a:pt x="541" y="104"/>
                      <a:pt x="541" y="104"/>
                      <a:pt x="541" y="104"/>
                    </a:cubicBezTo>
                    <a:cubicBezTo>
                      <a:pt x="628" y="1"/>
                      <a:pt x="628" y="1"/>
                      <a:pt x="628" y="1"/>
                    </a:cubicBezTo>
                    <a:cubicBezTo>
                      <a:pt x="622" y="1"/>
                      <a:pt x="616" y="0"/>
                      <a:pt x="609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98" y="0"/>
                      <a:pt x="0" y="98"/>
                      <a:pt x="0" y="218"/>
                    </a:cubicBezTo>
                    <a:cubicBezTo>
                      <a:pt x="0" y="609"/>
                      <a:pt x="0" y="609"/>
                      <a:pt x="0" y="609"/>
                    </a:cubicBezTo>
                    <a:cubicBezTo>
                      <a:pt x="0" y="729"/>
                      <a:pt x="98" y="828"/>
                      <a:pt x="217" y="828"/>
                    </a:cubicBezTo>
                    <a:cubicBezTo>
                      <a:pt x="609" y="828"/>
                      <a:pt x="609" y="828"/>
                      <a:pt x="609" y="828"/>
                    </a:cubicBezTo>
                    <a:cubicBezTo>
                      <a:pt x="729" y="828"/>
                      <a:pt x="828" y="729"/>
                      <a:pt x="828" y="609"/>
                    </a:cubicBezTo>
                    <a:cubicBezTo>
                      <a:pt x="828" y="259"/>
                      <a:pt x="828" y="259"/>
                      <a:pt x="828" y="259"/>
                    </a:cubicBezTo>
                    <a:cubicBezTo>
                      <a:pt x="828" y="258"/>
                      <a:pt x="828" y="258"/>
                      <a:pt x="828" y="257"/>
                    </a:cubicBezTo>
                    <a:lnTo>
                      <a:pt x="724" y="37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35" name="Freeform 9">
                <a:extLst>
                  <a:ext uri="{FF2B5EF4-FFF2-40B4-BE49-F238E27FC236}">
                    <a16:creationId xmlns="" xmlns:a16="http://schemas.microsoft.com/office/drawing/2014/main" id="{4E5F408F-4517-4526-8A33-61DAB109B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821" y="5009800"/>
                <a:ext cx="110821" cy="104945"/>
              </a:xfrm>
              <a:custGeom>
                <a:avLst/>
                <a:gdLst>
                  <a:gd name="T0" fmla="*/ 651 w 679"/>
                  <a:gd name="T1" fmla="*/ 15 h 629"/>
                  <a:gd name="T2" fmla="*/ 581 w 679"/>
                  <a:gd name="T3" fmla="*/ 25 h 629"/>
                  <a:gd name="T4" fmla="*/ 182 w 679"/>
                  <a:gd name="T5" fmla="*/ 442 h 629"/>
                  <a:gd name="T6" fmla="*/ 97 w 679"/>
                  <a:gd name="T7" fmla="*/ 383 h 629"/>
                  <a:gd name="T8" fmla="*/ 25 w 679"/>
                  <a:gd name="T9" fmla="*/ 376 h 629"/>
                  <a:gd name="T10" fmla="*/ 17 w 679"/>
                  <a:gd name="T11" fmla="*/ 439 h 629"/>
                  <a:gd name="T12" fmla="*/ 185 w 679"/>
                  <a:gd name="T13" fmla="*/ 629 h 629"/>
                  <a:gd name="T14" fmla="*/ 663 w 679"/>
                  <a:gd name="T15" fmla="*/ 78 h 629"/>
                  <a:gd name="T16" fmla="*/ 651 w 679"/>
                  <a:gd name="T17" fmla="*/ 15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9" h="629">
                    <a:moveTo>
                      <a:pt x="651" y="15"/>
                    </a:moveTo>
                    <a:cubicBezTo>
                      <a:pt x="629" y="0"/>
                      <a:pt x="597" y="5"/>
                      <a:pt x="581" y="25"/>
                    </a:cubicBezTo>
                    <a:cubicBezTo>
                      <a:pt x="182" y="442"/>
                      <a:pt x="182" y="442"/>
                      <a:pt x="182" y="442"/>
                    </a:cubicBezTo>
                    <a:cubicBezTo>
                      <a:pt x="97" y="383"/>
                      <a:pt x="97" y="383"/>
                      <a:pt x="97" y="383"/>
                    </a:cubicBezTo>
                    <a:cubicBezTo>
                      <a:pt x="79" y="364"/>
                      <a:pt x="47" y="361"/>
                      <a:pt x="25" y="376"/>
                    </a:cubicBezTo>
                    <a:cubicBezTo>
                      <a:pt x="3" y="391"/>
                      <a:pt x="0" y="420"/>
                      <a:pt x="17" y="439"/>
                    </a:cubicBezTo>
                    <a:cubicBezTo>
                      <a:pt x="185" y="629"/>
                      <a:pt x="185" y="629"/>
                      <a:pt x="185" y="629"/>
                    </a:cubicBezTo>
                    <a:cubicBezTo>
                      <a:pt x="663" y="78"/>
                      <a:pt x="663" y="78"/>
                      <a:pt x="663" y="78"/>
                    </a:cubicBezTo>
                    <a:cubicBezTo>
                      <a:pt x="679" y="58"/>
                      <a:pt x="674" y="29"/>
                      <a:pt x="651" y="15"/>
                    </a:cubicBezTo>
                    <a:close/>
                  </a:path>
                </a:pathLst>
              </a:custGeom>
              <a:solidFill>
                <a:srgbClr val="3349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ctr"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sp>
        <p:nvSpPr>
          <p:cNvPr id="36" name="자유형 35"/>
          <p:cNvSpPr/>
          <p:nvPr/>
        </p:nvSpPr>
        <p:spPr>
          <a:xfrm>
            <a:off x="560070" y="3670199"/>
            <a:ext cx="8023860" cy="0"/>
          </a:xfrm>
          <a:custGeom>
            <a:avLst/>
            <a:gdLst>
              <a:gd name="connsiteX0" fmla="*/ 0 w 8031480"/>
              <a:gd name="connsiteY0" fmla="*/ 0 h 441960"/>
              <a:gd name="connsiteX1" fmla="*/ 8023860 w 8031480"/>
              <a:gd name="connsiteY1" fmla="*/ 0 h 441960"/>
              <a:gd name="connsiteX2" fmla="*/ 8031480 w 8031480"/>
              <a:gd name="connsiteY2" fmla="*/ 441960 h 441960"/>
              <a:gd name="connsiteX0" fmla="*/ 0 w 8023860"/>
              <a:gd name="connsiteY0" fmla="*/ 0 h 0"/>
              <a:gd name="connsiteX1" fmla="*/ 8023860 w 80238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23860">
                <a:moveTo>
                  <a:pt x="0" y="0"/>
                </a:moveTo>
                <a:lnTo>
                  <a:pt x="8023860" y="0"/>
                </a:lnTo>
              </a:path>
            </a:pathLst>
          </a:cu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>
            <a:off x="585796" y="4061537"/>
            <a:ext cx="7491405" cy="480131"/>
            <a:chOff x="585796" y="4061537"/>
            <a:chExt cx="7491405" cy="480131"/>
          </a:xfrm>
        </p:grpSpPr>
        <p:sp>
          <p:nvSpPr>
            <p:cNvPr id="39" name="직사각형 38"/>
            <p:cNvSpPr/>
            <p:nvPr/>
          </p:nvSpPr>
          <p:spPr>
            <a:xfrm>
              <a:off x="926045" y="4061537"/>
              <a:ext cx="7151156" cy="4801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투표용지에 투표도장을 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여러번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 </a:t>
              </a: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찍으면 무효가 됩니다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 </a:t>
              </a:r>
            </a:p>
          </p:txBody>
        </p:sp>
        <p:grpSp>
          <p:nvGrpSpPr>
            <p:cNvPr id="40" name="그룹 39">
              <a:extLst>
                <a:ext uri="{FF2B5EF4-FFF2-40B4-BE49-F238E27FC236}">
                  <a16:creationId xmlns="" xmlns:a16="http://schemas.microsoft.com/office/drawing/2014/main" id="{33D8FD6A-2BE4-40E2-BCD5-F6CC3EBF6A68}"/>
                </a:ext>
              </a:extLst>
            </p:cNvPr>
            <p:cNvGrpSpPr/>
            <p:nvPr/>
          </p:nvGrpSpPr>
          <p:grpSpPr>
            <a:xfrm>
              <a:off x="585796" y="4168062"/>
              <a:ext cx="245004" cy="246451"/>
              <a:chOff x="879088" y="5009800"/>
              <a:chExt cx="143554" cy="144403"/>
            </a:xfrm>
            <a:solidFill>
              <a:schemeClr val="accent2"/>
            </a:solidFill>
          </p:grpSpPr>
          <p:sp>
            <p:nvSpPr>
              <p:cNvPr id="41" name="Freeform 8">
                <a:extLst>
                  <a:ext uri="{FF2B5EF4-FFF2-40B4-BE49-F238E27FC236}">
                    <a16:creationId xmlns="" xmlns:a16="http://schemas.microsoft.com/office/drawing/2014/main" id="{89EB163D-AA50-417D-BD60-41A7C6913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088" y="5016376"/>
                <a:ext cx="135240" cy="137827"/>
              </a:xfrm>
              <a:custGeom>
                <a:avLst/>
                <a:gdLst>
                  <a:gd name="T0" fmla="*/ 724 w 828"/>
                  <a:gd name="T1" fmla="*/ 376 h 828"/>
                  <a:gd name="T2" fmla="*/ 724 w 828"/>
                  <a:gd name="T3" fmla="*/ 609 h 828"/>
                  <a:gd name="T4" fmla="*/ 609 w 828"/>
                  <a:gd name="T5" fmla="*/ 724 h 828"/>
                  <a:gd name="T6" fmla="*/ 217 w 828"/>
                  <a:gd name="T7" fmla="*/ 724 h 828"/>
                  <a:gd name="T8" fmla="*/ 104 w 828"/>
                  <a:gd name="T9" fmla="*/ 609 h 828"/>
                  <a:gd name="T10" fmla="*/ 104 w 828"/>
                  <a:gd name="T11" fmla="*/ 218 h 828"/>
                  <a:gd name="T12" fmla="*/ 217 w 828"/>
                  <a:gd name="T13" fmla="*/ 104 h 828"/>
                  <a:gd name="T14" fmla="*/ 541 w 828"/>
                  <a:gd name="T15" fmla="*/ 104 h 828"/>
                  <a:gd name="T16" fmla="*/ 628 w 828"/>
                  <a:gd name="T17" fmla="*/ 1 h 828"/>
                  <a:gd name="T18" fmla="*/ 609 w 828"/>
                  <a:gd name="T19" fmla="*/ 0 h 828"/>
                  <a:gd name="T20" fmla="*/ 217 w 828"/>
                  <a:gd name="T21" fmla="*/ 0 h 828"/>
                  <a:gd name="T22" fmla="*/ 0 w 828"/>
                  <a:gd name="T23" fmla="*/ 218 h 828"/>
                  <a:gd name="T24" fmla="*/ 0 w 828"/>
                  <a:gd name="T25" fmla="*/ 609 h 828"/>
                  <a:gd name="T26" fmla="*/ 217 w 828"/>
                  <a:gd name="T27" fmla="*/ 828 h 828"/>
                  <a:gd name="T28" fmla="*/ 609 w 828"/>
                  <a:gd name="T29" fmla="*/ 828 h 828"/>
                  <a:gd name="T30" fmla="*/ 828 w 828"/>
                  <a:gd name="T31" fmla="*/ 609 h 828"/>
                  <a:gd name="T32" fmla="*/ 828 w 828"/>
                  <a:gd name="T33" fmla="*/ 259 h 828"/>
                  <a:gd name="T34" fmla="*/ 828 w 828"/>
                  <a:gd name="T35" fmla="*/ 257 h 828"/>
                  <a:gd name="T36" fmla="*/ 724 w 828"/>
                  <a:gd name="T37" fmla="*/ 376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8" h="828">
                    <a:moveTo>
                      <a:pt x="724" y="376"/>
                    </a:moveTo>
                    <a:cubicBezTo>
                      <a:pt x="724" y="609"/>
                      <a:pt x="724" y="609"/>
                      <a:pt x="724" y="609"/>
                    </a:cubicBezTo>
                    <a:cubicBezTo>
                      <a:pt x="724" y="672"/>
                      <a:pt x="672" y="724"/>
                      <a:pt x="609" y="724"/>
                    </a:cubicBezTo>
                    <a:cubicBezTo>
                      <a:pt x="217" y="724"/>
                      <a:pt x="217" y="724"/>
                      <a:pt x="217" y="724"/>
                    </a:cubicBezTo>
                    <a:cubicBezTo>
                      <a:pt x="155" y="724"/>
                      <a:pt x="104" y="672"/>
                      <a:pt x="104" y="609"/>
                    </a:cubicBezTo>
                    <a:cubicBezTo>
                      <a:pt x="104" y="218"/>
                      <a:pt x="104" y="218"/>
                      <a:pt x="104" y="218"/>
                    </a:cubicBezTo>
                    <a:cubicBezTo>
                      <a:pt x="104" y="155"/>
                      <a:pt x="155" y="104"/>
                      <a:pt x="217" y="104"/>
                    </a:cubicBezTo>
                    <a:cubicBezTo>
                      <a:pt x="541" y="104"/>
                      <a:pt x="541" y="104"/>
                      <a:pt x="541" y="104"/>
                    </a:cubicBezTo>
                    <a:cubicBezTo>
                      <a:pt x="628" y="1"/>
                      <a:pt x="628" y="1"/>
                      <a:pt x="628" y="1"/>
                    </a:cubicBezTo>
                    <a:cubicBezTo>
                      <a:pt x="622" y="1"/>
                      <a:pt x="616" y="0"/>
                      <a:pt x="609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98" y="0"/>
                      <a:pt x="0" y="98"/>
                      <a:pt x="0" y="218"/>
                    </a:cubicBezTo>
                    <a:cubicBezTo>
                      <a:pt x="0" y="609"/>
                      <a:pt x="0" y="609"/>
                      <a:pt x="0" y="609"/>
                    </a:cubicBezTo>
                    <a:cubicBezTo>
                      <a:pt x="0" y="729"/>
                      <a:pt x="98" y="828"/>
                      <a:pt x="217" y="828"/>
                    </a:cubicBezTo>
                    <a:cubicBezTo>
                      <a:pt x="609" y="828"/>
                      <a:pt x="609" y="828"/>
                      <a:pt x="609" y="828"/>
                    </a:cubicBezTo>
                    <a:cubicBezTo>
                      <a:pt x="729" y="828"/>
                      <a:pt x="828" y="729"/>
                      <a:pt x="828" y="609"/>
                    </a:cubicBezTo>
                    <a:cubicBezTo>
                      <a:pt x="828" y="259"/>
                      <a:pt x="828" y="259"/>
                      <a:pt x="828" y="259"/>
                    </a:cubicBezTo>
                    <a:cubicBezTo>
                      <a:pt x="828" y="258"/>
                      <a:pt x="828" y="258"/>
                      <a:pt x="828" y="257"/>
                    </a:cubicBezTo>
                    <a:lnTo>
                      <a:pt x="724" y="37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42" name="Freeform 9">
                <a:extLst>
                  <a:ext uri="{FF2B5EF4-FFF2-40B4-BE49-F238E27FC236}">
                    <a16:creationId xmlns="" xmlns:a16="http://schemas.microsoft.com/office/drawing/2014/main" id="{4E5F408F-4517-4526-8A33-61DAB109B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821" y="5009800"/>
                <a:ext cx="110821" cy="104945"/>
              </a:xfrm>
              <a:custGeom>
                <a:avLst/>
                <a:gdLst>
                  <a:gd name="T0" fmla="*/ 651 w 679"/>
                  <a:gd name="T1" fmla="*/ 15 h 629"/>
                  <a:gd name="T2" fmla="*/ 581 w 679"/>
                  <a:gd name="T3" fmla="*/ 25 h 629"/>
                  <a:gd name="T4" fmla="*/ 182 w 679"/>
                  <a:gd name="T5" fmla="*/ 442 h 629"/>
                  <a:gd name="T6" fmla="*/ 97 w 679"/>
                  <a:gd name="T7" fmla="*/ 383 h 629"/>
                  <a:gd name="T8" fmla="*/ 25 w 679"/>
                  <a:gd name="T9" fmla="*/ 376 h 629"/>
                  <a:gd name="T10" fmla="*/ 17 w 679"/>
                  <a:gd name="T11" fmla="*/ 439 h 629"/>
                  <a:gd name="T12" fmla="*/ 185 w 679"/>
                  <a:gd name="T13" fmla="*/ 629 h 629"/>
                  <a:gd name="T14" fmla="*/ 663 w 679"/>
                  <a:gd name="T15" fmla="*/ 78 h 629"/>
                  <a:gd name="T16" fmla="*/ 651 w 679"/>
                  <a:gd name="T17" fmla="*/ 15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9" h="629">
                    <a:moveTo>
                      <a:pt x="651" y="15"/>
                    </a:moveTo>
                    <a:cubicBezTo>
                      <a:pt x="629" y="0"/>
                      <a:pt x="597" y="5"/>
                      <a:pt x="581" y="25"/>
                    </a:cubicBezTo>
                    <a:cubicBezTo>
                      <a:pt x="182" y="442"/>
                      <a:pt x="182" y="442"/>
                      <a:pt x="182" y="442"/>
                    </a:cubicBezTo>
                    <a:cubicBezTo>
                      <a:pt x="97" y="383"/>
                      <a:pt x="97" y="383"/>
                      <a:pt x="97" y="383"/>
                    </a:cubicBezTo>
                    <a:cubicBezTo>
                      <a:pt x="79" y="364"/>
                      <a:pt x="47" y="361"/>
                      <a:pt x="25" y="376"/>
                    </a:cubicBezTo>
                    <a:cubicBezTo>
                      <a:pt x="3" y="391"/>
                      <a:pt x="0" y="420"/>
                      <a:pt x="17" y="439"/>
                    </a:cubicBezTo>
                    <a:cubicBezTo>
                      <a:pt x="185" y="629"/>
                      <a:pt x="185" y="629"/>
                      <a:pt x="185" y="629"/>
                    </a:cubicBezTo>
                    <a:cubicBezTo>
                      <a:pt x="663" y="78"/>
                      <a:pt x="663" y="78"/>
                      <a:pt x="663" y="78"/>
                    </a:cubicBezTo>
                    <a:cubicBezTo>
                      <a:pt x="679" y="58"/>
                      <a:pt x="674" y="29"/>
                      <a:pt x="651" y="15"/>
                    </a:cubicBezTo>
                    <a:close/>
                  </a:path>
                </a:pathLst>
              </a:custGeom>
              <a:solidFill>
                <a:srgbClr val="3349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ctr"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grpSp>
        <p:nvGrpSpPr>
          <p:cNvPr id="14" name="그룹 13"/>
          <p:cNvGrpSpPr/>
          <p:nvPr/>
        </p:nvGrpSpPr>
        <p:grpSpPr>
          <a:xfrm>
            <a:off x="585796" y="5296644"/>
            <a:ext cx="7491405" cy="480131"/>
            <a:chOff x="585796" y="5296644"/>
            <a:chExt cx="7491405" cy="480131"/>
          </a:xfrm>
        </p:grpSpPr>
        <p:sp>
          <p:nvSpPr>
            <p:cNvPr id="47" name="직사각형 46"/>
            <p:cNvSpPr/>
            <p:nvPr/>
          </p:nvSpPr>
          <p:spPr>
            <a:xfrm>
              <a:off x="926045" y="5296644"/>
              <a:ext cx="7151156" cy="4801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투표도장은 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네모칸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 </a:t>
              </a:r>
              <a:r>
                <a:rPr lang="ko-KR" altLang="en-US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밖에 찍으면 무효가 됩니다</a:t>
              </a:r>
              <a:r>
                <a:rPr lang="en-US" altLang="ko-KR" sz="26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 </a:t>
              </a:r>
            </a:p>
          </p:txBody>
        </p:sp>
        <p:grpSp>
          <p:nvGrpSpPr>
            <p:cNvPr id="48" name="그룹 47">
              <a:extLst>
                <a:ext uri="{FF2B5EF4-FFF2-40B4-BE49-F238E27FC236}">
                  <a16:creationId xmlns="" xmlns:a16="http://schemas.microsoft.com/office/drawing/2014/main" id="{33D8FD6A-2BE4-40E2-BCD5-F6CC3EBF6A68}"/>
                </a:ext>
              </a:extLst>
            </p:cNvPr>
            <p:cNvGrpSpPr/>
            <p:nvPr/>
          </p:nvGrpSpPr>
          <p:grpSpPr>
            <a:xfrm>
              <a:off x="585796" y="5403169"/>
              <a:ext cx="245004" cy="246451"/>
              <a:chOff x="879088" y="5009800"/>
              <a:chExt cx="143554" cy="144403"/>
            </a:xfrm>
            <a:solidFill>
              <a:schemeClr val="accent2"/>
            </a:solidFill>
          </p:grpSpPr>
          <p:sp>
            <p:nvSpPr>
              <p:cNvPr id="49" name="Freeform 8">
                <a:extLst>
                  <a:ext uri="{FF2B5EF4-FFF2-40B4-BE49-F238E27FC236}">
                    <a16:creationId xmlns="" xmlns:a16="http://schemas.microsoft.com/office/drawing/2014/main" id="{89EB163D-AA50-417D-BD60-41A7C6913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088" y="5016376"/>
                <a:ext cx="135240" cy="137827"/>
              </a:xfrm>
              <a:custGeom>
                <a:avLst/>
                <a:gdLst>
                  <a:gd name="T0" fmla="*/ 724 w 828"/>
                  <a:gd name="T1" fmla="*/ 376 h 828"/>
                  <a:gd name="T2" fmla="*/ 724 w 828"/>
                  <a:gd name="T3" fmla="*/ 609 h 828"/>
                  <a:gd name="T4" fmla="*/ 609 w 828"/>
                  <a:gd name="T5" fmla="*/ 724 h 828"/>
                  <a:gd name="T6" fmla="*/ 217 w 828"/>
                  <a:gd name="T7" fmla="*/ 724 h 828"/>
                  <a:gd name="T8" fmla="*/ 104 w 828"/>
                  <a:gd name="T9" fmla="*/ 609 h 828"/>
                  <a:gd name="T10" fmla="*/ 104 w 828"/>
                  <a:gd name="T11" fmla="*/ 218 h 828"/>
                  <a:gd name="T12" fmla="*/ 217 w 828"/>
                  <a:gd name="T13" fmla="*/ 104 h 828"/>
                  <a:gd name="T14" fmla="*/ 541 w 828"/>
                  <a:gd name="T15" fmla="*/ 104 h 828"/>
                  <a:gd name="T16" fmla="*/ 628 w 828"/>
                  <a:gd name="T17" fmla="*/ 1 h 828"/>
                  <a:gd name="T18" fmla="*/ 609 w 828"/>
                  <a:gd name="T19" fmla="*/ 0 h 828"/>
                  <a:gd name="T20" fmla="*/ 217 w 828"/>
                  <a:gd name="T21" fmla="*/ 0 h 828"/>
                  <a:gd name="T22" fmla="*/ 0 w 828"/>
                  <a:gd name="T23" fmla="*/ 218 h 828"/>
                  <a:gd name="T24" fmla="*/ 0 w 828"/>
                  <a:gd name="T25" fmla="*/ 609 h 828"/>
                  <a:gd name="T26" fmla="*/ 217 w 828"/>
                  <a:gd name="T27" fmla="*/ 828 h 828"/>
                  <a:gd name="T28" fmla="*/ 609 w 828"/>
                  <a:gd name="T29" fmla="*/ 828 h 828"/>
                  <a:gd name="T30" fmla="*/ 828 w 828"/>
                  <a:gd name="T31" fmla="*/ 609 h 828"/>
                  <a:gd name="T32" fmla="*/ 828 w 828"/>
                  <a:gd name="T33" fmla="*/ 259 h 828"/>
                  <a:gd name="T34" fmla="*/ 828 w 828"/>
                  <a:gd name="T35" fmla="*/ 257 h 828"/>
                  <a:gd name="T36" fmla="*/ 724 w 828"/>
                  <a:gd name="T37" fmla="*/ 376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8" h="828">
                    <a:moveTo>
                      <a:pt x="724" y="376"/>
                    </a:moveTo>
                    <a:cubicBezTo>
                      <a:pt x="724" y="609"/>
                      <a:pt x="724" y="609"/>
                      <a:pt x="724" y="609"/>
                    </a:cubicBezTo>
                    <a:cubicBezTo>
                      <a:pt x="724" y="672"/>
                      <a:pt x="672" y="724"/>
                      <a:pt x="609" y="724"/>
                    </a:cubicBezTo>
                    <a:cubicBezTo>
                      <a:pt x="217" y="724"/>
                      <a:pt x="217" y="724"/>
                      <a:pt x="217" y="724"/>
                    </a:cubicBezTo>
                    <a:cubicBezTo>
                      <a:pt x="155" y="724"/>
                      <a:pt x="104" y="672"/>
                      <a:pt x="104" y="609"/>
                    </a:cubicBezTo>
                    <a:cubicBezTo>
                      <a:pt x="104" y="218"/>
                      <a:pt x="104" y="218"/>
                      <a:pt x="104" y="218"/>
                    </a:cubicBezTo>
                    <a:cubicBezTo>
                      <a:pt x="104" y="155"/>
                      <a:pt x="155" y="104"/>
                      <a:pt x="217" y="104"/>
                    </a:cubicBezTo>
                    <a:cubicBezTo>
                      <a:pt x="541" y="104"/>
                      <a:pt x="541" y="104"/>
                      <a:pt x="541" y="104"/>
                    </a:cubicBezTo>
                    <a:cubicBezTo>
                      <a:pt x="628" y="1"/>
                      <a:pt x="628" y="1"/>
                      <a:pt x="628" y="1"/>
                    </a:cubicBezTo>
                    <a:cubicBezTo>
                      <a:pt x="622" y="1"/>
                      <a:pt x="616" y="0"/>
                      <a:pt x="609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98" y="0"/>
                      <a:pt x="0" y="98"/>
                      <a:pt x="0" y="218"/>
                    </a:cubicBezTo>
                    <a:cubicBezTo>
                      <a:pt x="0" y="609"/>
                      <a:pt x="0" y="609"/>
                      <a:pt x="0" y="609"/>
                    </a:cubicBezTo>
                    <a:cubicBezTo>
                      <a:pt x="0" y="729"/>
                      <a:pt x="98" y="828"/>
                      <a:pt x="217" y="828"/>
                    </a:cubicBezTo>
                    <a:cubicBezTo>
                      <a:pt x="609" y="828"/>
                      <a:pt x="609" y="828"/>
                      <a:pt x="609" y="828"/>
                    </a:cubicBezTo>
                    <a:cubicBezTo>
                      <a:pt x="729" y="828"/>
                      <a:pt x="828" y="729"/>
                      <a:pt x="828" y="609"/>
                    </a:cubicBezTo>
                    <a:cubicBezTo>
                      <a:pt x="828" y="259"/>
                      <a:pt x="828" y="259"/>
                      <a:pt x="828" y="259"/>
                    </a:cubicBezTo>
                    <a:cubicBezTo>
                      <a:pt x="828" y="258"/>
                      <a:pt x="828" y="258"/>
                      <a:pt x="828" y="257"/>
                    </a:cubicBezTo>
                    <a:lnTo>
                      <a:pt x="724" y="37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50" name="Freeform 9">
                <a:extLst>
                  <a:ext uri="{FF2B5EF4-FFF2-40B4-BE49-F238E27FC236}">
                    <a16:creationId xmlns="" xmlns:a16="http://schemas.microsoft.com/office/drawing/2014/main" id="{4E5F408F-4517-4526-8A33-61DAB109B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821" y="5009800"/>
                <a:ext cx="110821" cy="104945"/>
              </a:xfrm>
              <a:custGeom>
                <a:avLst/>
                <a:gdLst>
                  <a:gd name="T0" fmla="*/ 651 w 679"/>
                  <a:gd name="T1" fmla="*/ 15 h 629"/>
                  <a:gd name="T2" fmla="*/ 581 w 679"/>
                  <a:gd name="T3" fmla="*/ 25 h 629"/>
                  <a:gd name="T4" fmla="*/ 182 w 679"/>
                  <a:gd name="T5" fmla="*/ 442 h 629"/>
                  <a:gd name="T6" fmla="*/ 97 w 679"/>
                  <a:gd name="T7" fmla="*/ 383 h 629"/>
                  <a:gd name="T8" fmla="*/ 25 w 679"/>
                  <a:gd name="T9" fmla="*/ 376 h 629"/>
                  <a:gd name="T10" fmla="*/ 17 w 679"/>
                  <a:gd name="T11" fmla="*/ 439 h 629"/>
                  <a:gd name="T12" fmla="*/ 185 w 679"/>
                  <a:gd name="T13" fmla="*/ 629 h 629"/>
                  <a:gd name="T14" fmla="*/ 663 w 679"/>
                  <a:gd name="T15" fmla="*/ 78 h 629"/>
                  <a:gd name="T16" fmla="*/ 651 w 679"/>
                  <a:gd name="T17" fmla="*/ 15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9" h="629">
                    <a:moveTo>
                      <a:pt x="651" y="15"/>
                    </a:moveTo>
                    <a:cubicBezTo>
                      <a:pt x="629" y="0"/>
                      <a:pt x="597" y="5"/>
                      <a:pt x="581" y="25"/>
                    </a:cubicBezTo>
                    <a:cubicBezTo>
                      <a:pt x="182" y="442"/>
                      <a:pt x="182" y="442"/>
                      <a:pt x="182" y="442"/>
                    </a:cubicBezTo>
                    <a:cubicBezTo>
                      <a:pt x="97" y="383"/>
                      <a:pt x="97" y="383"/>
                      <a:pt x="97" y="383"/>
                    </a:cubicBezTo>
                    <a:cubicBezTo>
                      <a:pt x="79" y="364"/>
                      <a:pt x="47" y="361"/>
                      <a:pt x="25" y="376"/>
                    </a:cubicBezTo>
                    <a:cubicBezTo>
                      <a:pt x="3" y="391"/>
                      <a:pt x="0" y="420"/>
                      <a:pt x="17" y="439"/>
                    </a:cubicBezTo>
                    <a:cubicBezTo>
                      <a:pt x="185" y="629"/>
                      <a:pt x="185" y="629"/>
                      <a:pt x="185" y="629"/>
                    </a:cubicBezTo>
                    <a:cubicBezTo>
                      <a:pt x="663" y="78"/>
                      <a:pt x="663" y="78"/>
                      <a:pt x="663" y="78"/>
                    </a:cubicBezTo>
                    <a:cubicBezTo>
                      <a:pt x="679" y="58"/>
                      <a:pt x="674" y="29"/>
                      <a:pt x="651" y="15"/>
                    </a:cubicBezTo>
                    <a:close/>
                  </a:path>
                </a:pathLst>
              </a:custGeom>
              <a:solidFill>
                <a:srgbClr val="3349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ctr"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sp>
        <p:nvSpPr>
          <p:cNvPr id="51" name="자유형 50"/>
          <p:cNvSpPr/>
          <p:nvPr/>
        </p:nvSpPr>
        <p:spPr>
          <a:xfrm>
            <a:off x="560070" y="4905307"/>
            <a:ext cx="8023860" cy="0"/>
          </a:xfrm>
          <a:custGeom>
            <a:avLst/>
            <a:gdLst>
              <a:gd name="connsiteX0" fmla="*/ 0 w 8031480"/>
              <a:gd name="connsiteY0" fmla="*/ 0 h 441960"/>
              <a:gd name="connsiteX1" fmla="*/ 8023860 w 8031480"/>
              <a:gd name="connsiteY1" fmla="*/ 0 h 441960"/>
              <a:gd name="connsiteX2" fmla="*/ 8031480 w 8031480"/>
              <a:gd name="connsiteY2" fmla="*/ 441960 h 441960"/>
              <a:gd name="connsiteX0" fmla="*/ 0 w 8023860"/>
              <a:gd name="connsiteY0" fmla="*/ 0 h 0"/>
              <a:gd name="connsiteX1" fmla="*/ 8023860 w 80238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23860">
                <a:moveTo>
                  <a:pt x="0" y="0"/>
                </a:moveTo>
                <a:lnTo>
                  <a:pt x="8023860" y="0"/>
                </a:lnTo>
              </a:path>
            </a:pathLst>
          </a:cu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926045" y="2318598"/>
            <a:ext cx="7151156" cy="96026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6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투표할 때 반드시 </a:t>
            </a:r>
            <a:r>
              <a:rPr lang="en-US" altLang="ko-KR" sz="26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  </a:t>
            </a:r>
            <a:r>
              <a:rPr lang="ko-KR" altLang="en-US" sz="26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기표용구</a:t>
            </a:r>
            <a:r>
              <a:rPr lang="ko-KR" altLang="en-US" sz="2600" spc="-80" dirty="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야 </a:t>
            </a:r>
            <a:r>
              <a:rPr lang="ko-KR" altLang="en-US" sz="26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합니다</a:t>
            </a:r>
            <a:r>
              <a:rPr lang="en-US" altLang="ko-KR" sz="26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  <a:r>
              <a:rPr lang="ko-KR" altLang="en-US" sz="26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펜이나 도장으로 표시하면 무효가 됩니다</a:t>
            </a:r>
            <a:r>
              <a:rPr lang="en-US" altLang="ko-KR" sz="2600" spc="-80" dirty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926045" y="4075386"/>
            <a:ext cx="7151156" cy="4524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투표용지에 투표도장을 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여러번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 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찍으면 무효가 됩니다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926045" y="5296644"/>
            <a:ext cx="7151156" cy="4524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투표도장은 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네모칸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 </a:t>
            </a:r>
            <a:r>
              <a:rPr lang="ko-KR" altLang="en-US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밖에 찍으면 무효가 됩니다</a:t>
            </a:r>
            <a:r>
              <a:rPr lang="en-US" altLang="ko-KR" sz="26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97226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05</a:t>
            </a:r>
            <a:endParaRPr lang="ko-KR" altLang="en-US" sz="6000" spc="-3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 dirty="0" smtClean="0">
                <a:solidFill>
                  <a:schemeClr val="accent5">
                    <a:lumMod val="75000"/>
                  </a:schemeClr>
                </a:solidFill>
              </a:rPr>
              <a:t>투표 시 이용할 수 있는 편의</a:t>
            </a:r>
            <a:endParaRPr lang="ko-KR" altLang="en-US" sz="3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50545" y="4737914"/>
            <a:ext cx="2390775" cy="98488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/>
            <a:r>
              <a:rPr lang="ko-KR" altLang="en-US" sz="16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혼자서 투표도장 찍는 것이 </a:t>
            </a:r>
            <a:r>
              <a:rPr lang="ko-KR" altLang="en-US" sz="16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어렵다면 가족이나 </a:t>
            </a:r>
            <a:r>
              <a:rPr lang="ko-KR" altLang="en-US" sz="16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안내하는 </a:t>
            </a:r>
            <a:r>
              <a:rPr lang="ko-KR" altLang="en-US" sz="16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사람에게 도움을 </a:t>
            </a:r>
            <a:r>
              <a:rPr lang="ko-KR" altLang="en-US" sz="16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받을 수 있습니다</a:t>
            </a:r>
            <a:r>
              <a:rPr lang="en-US" altLang="ko-KR" sz="1600"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443496" y="4737914"/>
            <a:ext cx="2390775" cy="49244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/>
            <a:r>
              <a:rPr lang="ko-KR" altLang="en-US" sz="16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손이 불편해서</a:t>
            </a:r>
          </a:p>
          <a:p>
            <a:pPr latinLnBrk="0"/>
            <a:r>
              <a:rPr lang="ko-KR" altLang="en-US" sz="16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투표도장 찍는 것이 어렵다면</a:t>
            </a:r>
            <a:endParaRPr lang="en-US" altLang="ko-KR" sz="1600" spc="-12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343248" y="4737914"/>
            <a:ext cx="2390775" cy="24622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/>
            <a:r>
              <a:rPr lang="ko-KR" altLang="en-US" sz="1600" spc="-12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눈이 잘 안 보인다면</a:t>
            </a:r>
            <a:endParaRPr lang="en-US" altLang="ko-KR" sz="1600" spc="-12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2153715"/>
            <a:ext cx="2038350" cy="2042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550545" y="5815601"/>
            <a:ext cx="225933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/>
            <a:r>
              <a:rPr lang="ko-KR" altLang="en-US" sz="800" spc="-3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기표보조</a:t>
            </a:r>
            <a:r>
              <a:rPr lang="en-US" altLang="ko-KR" sz="800" spc="-3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: </a:t>
            </a:r>
            <a:r>
              <a:rPr lang="ko-KR" altLang="en-US" sz="800" spc="-3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장애로 인해 혼자서 기표</a:t>
            </a:r>
            <a:r>
              <a:rPr lang="en-US" altLang="ko-KR" sz="800" spc="-3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800" spc="-3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투표도장 찍기</a:t>
            </a:r>
            <a:r>
              <a:rPr lang="en-US" altLang="ko-KR" sz="800" spc="-3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800" spc="-3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가 어려운 </a:t>
            </a:r>
            <a:r>
              <a:rPr lang="ko-KR" altLang="en-US" sz="800" spc="-3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경우에는 가족</a:t>
            </a:r>
            <a:r>
              <a:rPr lang="en-US" altLang="ko-KR" sz="800" spc="-3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(1</a:t>
            </a:r>
            <a:r>
              <a:rPr lang="ko-KR" altLang="en-US" sz="800" spc="-3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인</a:t>
            </a:r>
            <a:r>
              <a:rPr lang="en-US" altLang="ko-KR" sz="800" spc="-3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 </a:t>
            </a:r>
            <a:r>
              <a:rPr lang="ko-KR" altLang="en-US" sz="800" spc="-3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또는 본인이 지명한 </a:t>
            </a:r>
            <a:r>
              <a:rPr lang="en-US" altLang="ko-KR" sz="800" spc="-3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2</a:t>
            </a:r>
            <a:r>
              <a:rPr lang="ko-KR" altLang="en-US" sz="800" spc="-3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인을 </a:t>
            </a:r>
            <a:r>
              <a:rPr lang="ko-KR" altLang="en-US" sz="800" spc="-3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동반하여 </a:t>
            </a:r>
            <a:r>
              <a:rPr lang="ko-KR" altLang="en-US" sz="800" spc="-3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기표소에서 보조 받을 수 있습니다</a:t>
            </a:r>
            <a:r>
              <a:rPr lang="en-US" altLang="ko-KR" sz="800" spc="-3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ko-KR" altLang="en-US" sz="800" spc="-3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443496" y="5301208"/>
            <a:ext cx="2390775" cy="10002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marL="142875" indent="-142875" latinLnBrk="0">
              <a:buFont typeface="Arial" panose="020B0604020202020204" pitchFamily="34" charset="0"/>
              <a:buChar char="•"/>
            </a:pPr>
            <a:r>
              <a:rPr lang="ko-KR" altLang="en-US" sz="13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손목에 고정하는 투표도장               </a:t>
            </a:r>
            <a:r>
              <a:rPr lang="en-US" altLang="ko-KR" sz="13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13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밴드형 기표용구</a:t>
            </a:r>
            <a:r>
              <a:rPr lang="en-US" altLang="ko-KR" sz="13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</a:p>
          <a:p>
            <a:pPr marL="142875" indent="-142875" latinLnBrk="0">
              <a:buFont typeface="Arial" panose="020B0604020202020204" pitchFamily="34" charset="0"/>
              <a:buChar char="•"/>
            </a:pPr>
            <a:r>
              <a:rPr lang="ko-KR" altLang="en-US" sz="13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입에 물고 사용하는 투표도장 </a:t>
            </a:r>
            <a:r>
              <a:rPr lang="en-US" altLang="ko-KR" sz="13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13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마우스피스형 기표용구</a:t>
            </a:r>
            <a:r>
              <a:rPr lang="en-US" altLang="ko-KR" sz="13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13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을           이용할 수 있습니다</a:t>
            </a:r>
            <a:r>
              <a:rPr lang="en-US" altLang="ko-KR" sz="13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en-US" altLang="ko-KR" sz="1300" spc="-8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6343248" y="5301208"/>
            <a:ext cx="2390775" cy="52835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marL="142875" indent="-142875" latinLnBrk="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3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점자투표보조용구</a:t>
            </a:r>
          </a:p>
          <a:p>
            <a:pPr marL="142875" indent="-142875" latinLnBrk="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3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확대경을 이용할 수 있습니다</a:t>
            </a:r>
            <a:r>
              <a:rPr lang="en-US" altLang="ko-KR" sz="13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</a:t>
            </a:r>
            <a:endParaRPr lang="en-US" altLang="ko-KR" sz="1300" spc="-8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962150"/>
            <a:ext cx="114935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238500"/>
            <a:ext cx="114935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962150"/>
            <a:ext cx="114935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238500"/>
            <a:ext cx="114935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4745608" y="2336770"/>
            <a:ext cx="568104" cy="40011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pPr latinLnBrk="0"/>
            <a:r>
              <a:rPr lang="ko-KR" altLang="en-US" sz="13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밴드형</a:t>
            </a:r>
            <a:endParaRPr lang="en-US" altLang="ko-KR" sz="1300" spc="-80" smtClean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  <a:p>
            <a:pPr latinLnBrk="0"/>
            <a:r>
              <a:rPr lang="ko-KR" altLang="en-US" sz="13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기표용구</a:t>
            </a:r>
            <a:endParaRPr lang="en-US" altLang="ko-KR" sz="1300" spc="-8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745608" y="3613121"/>
            <a:ext cx="852156" cy="40011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pPr latinLnBrk="0"/>
            <a:r>
              <a:rPr lang="ko-KR" altLang="en-US" sz="13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마우스피스형</a:t>
            </a:r>
            <a:endParaRPr lang="en-US" altLang="ko-KR" sz="1300" spc="-80" smtClean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  <a:p>
            <a:pPr latinLnBrk="0"/>
            <a:r>
              <a:rPr lang="ko-KR" altLang="en-US" sz="13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기표용구</a:t>
            </a:r>
            <a:endParaRPr lang="en-US" altLang="ko-KR" sz="1300" spc="-8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7644978" y="2436797"/>
            <a:ext cx="426079" cy="20005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pPr latinLnBrk="0"/>
            <a:r>
              <a:rPr lang="ko-KR" altLang="en-US" sz="13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확대경</a:t>
            </a:r>
            <a:endParaRPr lang="en-US" altLang="ko-KR" sz="1300" spc="-8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644978" y="3613121"/>
            <a:ext cx="568104" cy="40011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pPr latinLnBrk="0"/>
            <a:r>
              <a:rPr lang="ko-KR" altLang="en-US" sz="13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점자투표</a:t>
            </a:r>
            <a:endParaRPr lang="en-US" altLang="ko-KR" sz="1300" spc="-80" smtClean="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  <a:p>
            <a:pPr latinLnBrk="0"/>
            <a:r>
              <a:rPr lang="ko-KR" altLang="en-US" sz="13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보조용구</a:t>
            </a:r>
            <a:endParaRPr lang="en-US" altLang="ko-KR" sz="1300" spc="-8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505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555518" y="270868"/>
            <a:ext cx="862417" cy="92333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latinLnBrk="0">
              <a:spcBef>
                <a:spcPts val="200"/>
              </a:spcBef>
            </a:pPr>
            <a:r>
              <a:rPr lang="en-US" altLang="ko-KR" sz="6000" spc="-30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05</a:t>
            </a:r>
            <a:endParaRPr lang="ko-KR" altLang="en-US" sz="6000" spc="-30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7" name="제목 114">
            <a:extLst>
              <a:ext uri="{FF2B5EF4-FFF2-40B4-BE49-F238E27FC236}">
                <a16:creationId xmlns:a16="http://schemas.microsoft.com/office/drawing/2014/main" xmlns="" id="{56D73AF1-D688-4555-B96F-781AC3600C4F}"/>
              </a:ext>
            </a:extLst>
          </p:cNvPr>
          <p:cNvSpPr txBox="1">
            <a:spLocks/>
          </p:cNvSpPr>
          <p:nvPr/>
        </p:nvSpPr>
        <p:spPr>
          <a:xfrm>
            <a:off x="1771303" y="629335"/>
            <a:ext cx="5138132" cy="46166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ko-KR"/>
            </a:defPPr>
            <a:lvl1pPr algn="ctr">
              <a:defRPr spc="-12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defRPr>
            </a:lvl1pPr>
          </a:lstStyle>
          <a:p>
            <a:pPr algn="l" latinLnBrk="0">
              <a:spcBef>
                <a:spcPts val="200"/>
              </a:spcBef>
            </a:pPr>
            <a:r>
              <a:rPr lang="ko-KR" altLang="en-US" sz="3000">
                <a:solidFill>
                  <a:srgbClr val="007E9F"/>
                </a:solidFill>
              </a:rPr>
              <a:t>투표 시 이용할 수 있는 편의</a:t>
            </a:r>
          </a:p>
        </p:txBody>
      </p:sp>
      <p:sp>
        <p:nvSpPr>
          <p:cNvPr id="8" name="자유형 7"/>
          <p:cNvSpPr/>
          <p:nvPr/>
        </p:nvSpPr>
        <p:spPr>
          <a:xfrm>
            <a:off x="560070" y="3538806"/>
            <a:ext cx="8023860" cy="0"/>
          </a:xfrm>
          <a:custGeom>
            <a:avLst/>
            <a:gdLst>
              <a:gd name="connsiteX0" fmla="*/ 0 w 8031480"/>
              <a:gd name="connsiteY0" fmla="*/ 0 h 441960"/>
              <a:gd name="connsiteX1" fmla="*/ 8023860 w 8031480"/>
              <a:gd name="connsiteY1" fmla="*/ 0 h 441960"/>
              <a:gd name="connsiteX2" fmla="*/ 8031480 w 8031480"/>
              <a:gd name="connsiteY2" fmla="*/ 441960 h 441960"/>
              <a:gd name="connsiteX0" fmla="*/ 0 w 8023860"/>
              <a:gd name="connsiteY0" fmla="*/ 0 h 0"/>
              <a:gd name="connsiteX1" fmla="*/ 8023860 w 80238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23860">
                <a:moveTo>
                  <a:pt x="0" y="0"/>
                </a:moveTo>
                <a:lnTo>
                  <a:pt x="8023860" y="0"/>
                </a:lnTo>
              </a:path>
            </a:pathLst>
          </a:cu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4" name="그룹 23"/>
          <p:cNvGrpSpPr/>
          <p:nvPr/>
        </p:nvGrpSpPr>
        <p:grpSpPr>
          <a:xfrm>
            <a:off x="585796" y="1963504"/>
            <a:ext cx="8062903" cy="1329595"/>
            <a:chOff x="585796" y="1963504"/>
            <a:chExt cx="8062903" cy="1329595"/>
          </a:xfrm>
        </p:grpSpPr>
        <p:sp>
          <p:nvSpPr>
            <p:cNvPr id="10" name="직사각형 9"/>
            <p:cNvSpPr/>
            <p:nvPr/>
          </p:nvSpPr>
          <p:spPr>
            <a:xfrm>
              <a:off x="926044" y="1963504"/>
              <a:ext cx="7722655" cy="132959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혼자서 투표도장 찍는 것이 어려울 경우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, (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가족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이나 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안내하는</a:t>
              </a:r>
              <a:r>
                <a:rPr lang="en-US" altLang="ko-KR" sz="24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 </a:t>
              </a:r>
              <a:r>
                <a:rPr lang="ko-KR" altLang="en-US" sz="24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사람의 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도움을 받을 수 있습니다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 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이 때 도움을 주는 </a:t>
              </a:r>
              <a:r>
                <a:rPr lang="ko-KR" altLang="en-US" sz="24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사람은 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비밀선거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, 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직접선거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 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등의 선거의 원칙을 잘 지켜야 합니다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 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="" xmlns:a16="http://schemas.microsoft.com/office/drawing/2014/main" id="{33D8FD6A-2BE4-40E2-BCD5-F6CC3EBF6A68}"/>
                </a:ext>
              </a:extLst>
            </p:cNvPr>
            <p:cNvGrpSpPr/>
            <p:nvPr/>
          </p:nvGrpSpPr>
          <p:grpSpPr>
            <a:xfrm>
              <a:off x="585796" y="2062409"/>
              <a:ext cx="245004" cy="246451"/>
              <a:chOff x="879088" y="5009800"/>
              <a:chExt cx="143554" cy="144403"/>
            </a:xfrm>
            <a:solidFill>
              <a:schemeClr val="accent2"/>
            </a:solidFill>
          </p:grpSpPr>
          <p:sp>
            <p:nvSpPr>
              <p:cNvPr id="12" name="Freeform 8">
                <a:extLst>
                  <a:ext uri="{FF2B5EF4-FFF2-40B4-BE49-F238E27FC236}">
                    <a16:creationId xmlns="" xmlns:a16="http://schemas.microsoft.com/office/drawing/2014/main" id="{89EB163D-AA50-417D-BD60-41A7C6913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088" y="5016376"/>
                <a:ext cx="135240" cy="137827"/>
              </a:xfrm>
              <a:custGeom>
                <a:avLst/>
                <a:gdLst>
                  <a:gd name="T0" fmla="*/ 724 w 828"/>
                  <a:gd name="T1" fmla="*/ 376 h 828"/>
                  <a:gd name="T2" fmla="*/ 724 w 828"/>
                  <a:gd name="T3" fmla="*/ 609 h 828"/>
                  <a:gd name="T4" fmla="*/ 609 w 828"/>
                  <a:gd name="T5" fmla="*/ 724 h 828"/>
                  <a:gd name="T6" fmla="*/ 217 w 828"/>
                  <a:gd name="T7" fmla="*/ 724 h 828"/>
                  <a:gd name="T8" fmla="*/ 104 w 828"/>
                  <a:gd name="T9" fmla="*/ 609 h 828"/>
                  <a:gd name="T10" fmla="*/ 104 w 828"/>
                  <a:gd name="T11" fmla="*/ 218 h 828"/>
                  <a:gd name="T12" fmla="*/ 217 w 828"/>
                  <a:gd name="T13" fmla="*/ 104 h 828"/>
                  <a:gd name="T14" fmla="*/ 541 w 828"/>
                  <a:gd name="T15" fmla="*/ 104 h 828"/>
                  <a:gd name="T16" fmla="*/ 628 w 828"/>
                  <a:gd name="T17" fmla="*/ 1 h 828"/>
                  <a:gd name="T18" fmla="*/ 609 w 828"/>
                  <a:gd name="T19" fmla="*/ 0 h 828"/>
                  <a:gd name="T20" fmla="*/ 217 w 828"/>
                  <a:gd name="T21" fmla="*/ 0 h 828"/>
                  <a:gd name="T22" fmla="*/ 0 w 828"/>
                  <a:gd name="T23" fmla="*/ 218 h 828"/>
                  <a:gd name="T24" fmla="*/ 0 w 828"/>
                  <a:gd name="T25" fmla="*/ 609 h 828"/>
                  <a:gd name="T26" fmla="*/ 217 w 828"/>
                  <a:gd name="T27" fmla="*/ 828 h 828"/>
                  <a:gd name="T28" fmla="*/ 609 w 828"/>
                  <a:gd name="T29" fmla="*/ 828 h 828"/>
                  <a:gd name="T30" fmla="*/ 828 w 828"/>
                  <a:gd name="T31" fmla="*/ 609 h 828"/>
                  <a:gd name="T32" fmla="*/ 828 w 828"/>
                  <a:gd name="T33" fmla="*/ 259 h 828"/>
                  <a:gd name="T34" fmla="*/ 828 w 828"/>
                  <a:gd name="T35" fmla="*/ 257 h 828"/>
                  <a:gd name="T36" fmla="*/ 724 w 828"/>
                  <a:gd name="T37" fmla="*/ 376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8" h="828">
                    <a:moveTo>
                      <a:pt x="724" y="376"/>
                    </a:moveTo>
                    <a:cubicBezTo>
                      <a:pt x="724" y="609"/>
                      <a:pt x="724" y="609"/>
                      <a:pt x="724" y="609"/>
                    </a:cubicBezTo>
                    <a:cubicBezTo>
                      <a:pt x="724" y="672"/>
                      <a:pt x="672" y="724"/>
                      <a:pt x="609" y="724"/>
                    </a:cubicBezTo>
                    <a:cubicBezTo>
                      <a:pt x="217" y="724"/>
                      <a:pt x="217" y="724"/>
                      <a:pt x="217" y="724"/>
                    </a:cubicBezTo>
                    <a:cubicBezTo>
                      <a:pt x="155" y="724"/>
                      <a:pt x="104" y="672"/>
                      <a:pt x="104" y="609"/>
                    </a:cubicBezTo>
                    <a:cubicBezTo>
                      <a:pt x="104" y="218"/>
                      <a:pt x="104" y="218"/>
                      <a:pt x="104" y="218"/>
                    </a:cubicBezTo>
                    <a:cubicBezTo>
                      <a:pt x="104" y="155"/>
                      <a:pt x="155" y="104"/>
                      <a:pt x="217" y="104"/>
                    </a:cubicBezTo>
                    <a:cubicBezTo>
                      <a:pt x="541" y="104"/>
                      <a:pt x="541" y="104"/>
                      <a:pt x="541" y="104"/>
                    </a:cubicBezTo>
                    <a:cubicBezTo>
                      <a:pt x="628" y="1"/>
                      <a:pt x="628" y="1"/>
                      <a:pt x="628" y="1"/>
                    </a:cubicBezTo>
                    <a:cubicBezTo>
                      <a:pt x="622" y="1"/>
                      <a:pt x="616" y="0"/>
                      <a:pt x="609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98" y="0"/>
                      <a:pt x="0" y="98"/>
                      <a:pt x="0" y="218"/>
                    </a:cubicBezTo>
                    <a:cubicBezTo>
                      <a:pt x="0" y="609"/>
                      <a:pt x="0" y="609"/>
                      <a:pt x="0" y="609"/>
                    </a:cubicBezTo>
                    <a:cubicBezTo>
                      <a:pt x="0" y="729"/>
                      <a:pt x="98" y="828"/>
                      <a:pt x="217" y="828"/>
                    </a:cubicBezTo>
                    <a:cubicBezTo>
                      <a:pt x="609" y="828"/>
                      <a:pt x="609" y="828"/>
                      <a:pt x="609" y="828"/>
                    </a:cubicBezTo>
                    <a:cubicBezTo>
                      <a:pt x="729" y="828"/>
                      <a:pt x="828" y="729"/>
                      <a:pt x="828" y="609"/>
                    </a:cubicBezTo>
                    <a:cubicBezTo>
                      <a:pt x="828" y="259"/>
                      <a:pt x="828" y="259"/>
                      <a:pt x="828" y="259"/>
                    </a:cubicBezTo>
                    <a:cubicBezTo>
                      <a:pt x="828" y="258"/>
                      <a:pt x="828" y="258"/>
                      <a:pt x="828" y="257"/>
                    </a:cubicBezTo>
                    <a:lnTo>
                      <a:pt x="724" y="37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13" name="Freeform 9">
                <a:extLst>
                  <a:ext uri="{FF2B5EF4-FFF2-40B4-BE49-F238E27FC236}">
                    <a16:creationId xmlns="" xmlns:a16="http://schemas.microsoft.com/office/drawing/2014/main" id="{4E5F408F-4517-4526-8A33-61DAB109B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821" y="5009800"/>
                <a:ext cx="110821" cy="104945"/>
              </a:xfrm>
              <a:custGeom>
                <a:avLst/>
                <a:gdLst>
                  <a:gd name="T0" fmla="*/ 651 w 679"/>
                  <a:gd name="T1" fmla="*/ 15 h 629"/>
                  <a:gd name="T2" fmla="*/ 581 w 679"/>
                  <a:gd name="T3" fmla="*/ 25 h 629"/>
                  <a:gd name="T4" fmla="*/ 182 w 679"/>
                  <a:gd name="T5" fmla="*/ 442 h 629"/>
                  <a:gd name="T6" fmla="*/ 97 w 679"/>
                  <a:gd name="T7" fmla="*/ 383 h 629"/>
                  <a:gd name="T8" fmla="*/ 25 w 679"/>
                  <a:gd name="T9" fmla="*/ 376 h 629"/>
                  <a:gd name="T10" fmla="*/ 17 w 679"/>
                  <a:gd name="T11" fmla="*/ 439 h 629"/>
                  <a:gd name="T12" fmla="*/ 185 w 679"/>
                  <a:gd name="T13" fmla="*/ 629 h 629"/>
                  <a:gd name="T14" fmla="*/ 663 w 679"/>
                  <a:gd name="T15" fmla="*/ 78 h 629"/>
                  <a:gd name="T16" fmla="*/ 651 w 679"/>
                  <a:gd name="T17" fmla="*/ 15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9" h="629">
                    <a:moveTo>
                      <a:pt x="651" y="15"/>
                    </a:moveTo>
                    <a:cubicBezTo>
                      <a:pt x="629" y="0"/>
                      <a:pt x="597" y="5"/>
                      <a:pt x="581" y="25"/>
                    </a:cubicBezTo>
                    <a:cubicBezTo>
                      <a:pt x="182" y="442"/>
                      <a:pt x="182" y="442"/>
                      <a:pt x="182" y="442"/>
                    </a:cubicBezTo>
                    <a:cubicBezTo>
                      <a:pt x="97" y="383"/>
                      <a:pt x="97" y="383"/>
                      <a:pt x="97" y="383"/>
                    </a:cubicBezTo>
                    <a:cubicBezTo>
                      <a:pt x="79" y="364"/>
                      <a:pt x="47" y="361"/>
                      <a:pt x="25" y="376"/>
                    </a:cubicBezTo>
                    <a:cubicBezTo>
                      <a:pt x="3" y="391"/>
                      <a:pt x="0" y="420"/>
                      <a:pt x="17" y="439"/>
                    </a:cubicBezTo>
                    <a:cubicBezTo>
                      <a:pt x="185" y="629"/>
                      <a:pt x="185" y="629"/>
                      <a:pt x="185" y="629"/>
                    </a:cubicBezTo>
                    <a:cubicBezTo>
                      <a:pt x="663" y="78"/>
                      <a:pt x="663" y="78"/>
                      <a:pt x="663" y="78"/>
                    </a:cubicBezTo>
                    <a:cubicBezTo>
                      <a:pt x="679" y="58"/>
                      <a:pt x="674" y="29"/>
                      <a:pt x="651" y="15"/>
                    </a:cubicBezTo>
                    <a:close/>
                  </a:path>
                </a:pathLst>
              </a:custGeom>
              <a:solidFill>
                <a:srgbClr val="007E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ctr"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grpSp>
        <p:nvGrpSpPr>
          <p:cNvPr id="5" name="그룹 4"/>
          <p:cNvGrpSpPr/>
          <p:nvPr/>
        </p:nvGrpSpPr>
        <p:grpSpPr>
          <a:xfrm>
            <a:off x="585796" y="3810097"/>
            <a:ext cx="8062903" cy="886397"/>
            <a:chOff x="585796" y="3435905"/>
            <a:chExt cx="8062903" cy="886397"/>
          </a:xfrm>
        </p:grpSpPr>
        <p:sp>
          <p:nvSpPr>
            <p:cNvPr id="14" name="직사각형 13"/>
            <p:cNvSpPr/>
            <p:nvPr/>
          </p:nvSpPr>
          <p:spPr>
            <a:xfrm>
              <a:off x="926044" y="3435905"/>
              <a:ext cx="7722655" cy="88639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손이 불편하여 투표도장을 찍는 것이 어려운 경우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, (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밴드형 기표용구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</a:t>
              </a:r>
              <a:r>
                <a:rPr lang="ko-KR" altLang="en-US" sz="24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와 </a:t>
              </a:r>
              <a:r>
                <a:rPr lang="en-US" altLang="ko-KR" sz="2400" spc="-80" smtClean="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마우스피스형 기표용구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를 제공받을 수 있습니다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 </a:t>
              </a: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="" xmlns:a16="http://schemas.microsoft.com/office/drawing/2014/main" id="{33D8FD6A-2BE4-40E2-BCD5-F6CC3EBF6A68}"/>
                </a:ext>
              </a:extLst>
            </p:cNvPr>
            <p:cNvGrpSpPr/>
            <p:nvPr/>
          </p:nvGrpSpPr>
          <p:grpSpPr>
            <a:xfrm>
              <a:off x="585796" y="3534810"/>
              <a:ext cx="245004" cy="246451"/>
              <a:chOff x="879088" y="5009800"/>
              <a:chExt cx="143554" cy="144403"/>
            </a:xfrm>
            <a:solidFill>
              <a:schemeClr val="accent2"/>
            </a:solidFill>
          </p:grpSpPr>
          <p:sp>
            <p:nvSpPr>
              <p:cNvPr id="16" name="Freeform 8">
                <a:extLst>
                  <a:ext uri="{FF2B5EF4-FFF2-40B4-BE49-F238E27FC236}">
                    <a16:creationId xmlns="" xmlns:a16="http://schemas.microsoft.com/office/drawing/2014/main" id="{89EB163D-AA50-417D-BD60-41A7C6913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088" y="5016376"/>
                <a:ext cx="135240" cy="137827"/>
              </a:xfrm>
              <a:custGeom>
                <a:avLst/>
                <a:gdLst>
                  <a:gd name="T0" fmla="*/ 724 w 828"/>
                  <a:gd name="T1" fmla="*/ 376 h 828"/>
                  <a:gd name="T2" fmla="*/ 724 w 828"/>
                  <a:gd name="T3" fmla="*/ 609 h 828"/>
                  <a:gd name="T4" fmla="*/ 609 w 828"/>
                  <a:gd name="T5" fmla="*/ 724 h 828"/>
                  <a:gd name="T6" fmla="*/ 217 w 828"/>
                  <a:gd name="T7" fmla="*/ 724 h 828"/>
                  <a:gd name="T8" fmla="*/ 104 w 828"/>
                  <a:gd name="T9" fmla="*/ 609 h 828"/>
                  <a:gd name="T10" fmla="*/ 104 w 828"/>
                  <a:gd name="T11" fmla="*/ 218 h 828"/>
                  <a:gd name="T12" fmla="*/ 217 w 828"/>
                  <a:gd name="T13" fmla="*/ 104 h 828"/>
                  <a:gd name="T14" fmla="*/ 541 w 828"/>
                  <a:gd name="T15" fmla="*/ 104 h 828"/>
                  <a:gd name="T16" fmla="*/ 628 w 828"/>
                  <a:gd name="T17" fmla="*/ 1 h 828"/>
                  <a:gd name="T18" fmla="*/ 609 w 828"/>
                  <a:gd name="T19" fmla="*/ 0 h 828"/>
                  <a:gd name="T20" fmla="*/ 217 w 828"/>
                  <a:gd name="T21" fmla="*/ 0 h 828"/>
                  <a:gd name="T22" fmla="*/ 0 w 828"/>
                  <a:gd name="T23" fmla="*/ 218 h 828"/>
                  <a:gd name="T24" fmla="*/ 0 w 828"/>
                  <a:gd name="T25" fmla="*/ 609 h 828"/>
                  <a:gd name="T26" fmla="*/ 217 w 828"/>
                  <a:gd name="T27" fmla="*/ 828 h 828"/>
                  <a:gd name="T28" fmla="*/ 609 w 828"/>
                  <a:gd name="T29" fmla="*/ 828 h 828"/>
                  <a:gd name="T30" fmla="*/ 828 w 828"/>
                  <a:gd name="T31" fmla="*/ 609 h 828"/>
                  <a:gd name="T32" fmla="*/ 828 w 828"/>
                  <a:gd name="T33" fmla="*/ 259 h 828"/>
                  <a:gd name="T34" fmla="*/ 828 w 828"/>
                  <a:gd name="T35" fmla="*/ 257 h 828"/>
                  <a:gd name="T36" fmla="*/ 724 w 828"/>
                  <a:gd name="T37" fmla="*/ 376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8" h="828">
                    <a:moveTo>
                      <a:pt x="724" y="376"/>
                    </a:moveTo>
                    <a:cubicBezTo>
                      <a:pt x="724" y="609"/>
                      <a:pt x="724" y="609"/>
                      <a:pt x="724" y="609"/>
                    </a:cubicBezTo>
                    <a:cubicBezTo>
                      <a:pt x="724" y="672"/>
                      <a:pt x="672" y="724"/>
                      <a:pt x="609" y="724"/>
                    </a:cubicBezTo>
                    <a:cubicBezTo>
                      <a:pt x="217" y="724"/>
                      <a:pt x="217" y="724"/>
                      <a:pt x="217" y="724"/>
                    </a:cubicBezTo>
                    <a:cubicBezTo>
                      <a:pt x="155" y="724"/>
                      <a:pt x="104" y="672"/>
                      <a:pt x="104" y="609"/>
                    </a:cubicBezTo>
                    <a:cubicBezTo>
                      <a:pt x="104" y="218"/>
                      <a:pt x="104" y="218"/>
                      <a:pt x="104" y="218"/>
                    </a:cubicBezTo>
                    <a:cubicBezTo>
                      <a:pt x="104" y="155"/>
                      <a:pt x="155" y="104"/>
                      <a:pt x="217" y="104"/>
                    </a:cubicBezTo>
                    <a:cubicBezTo>
                      <a:pt x="541" y="104"/>
                      <a:pt x="541" y="104"/>
                      <a:pt x="541" y="104"/>
                    </a:cubicBezTo>
                    <a:cubicBezTo>
                      <a:pt x="628" y="1"/>
                      <a:pt x="628" y="1"/>
                      <a:pt x="628" y="1"/>
                    </a:cubicBezTo>
                    <a:cubicBezTo>
                      <a:pt x="622" y="1"/>
                      <a:pt x="616" y="0"/>
                      <a:pt x="609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98" y="0"/>
                      <a:pt x="0" y="98"/>
                      <a:pt x="0" y="218"/>
                    </a:cubicBezTo>
                    <a:cubicBezTo>
                      <a:pt x="0" y="609"/>
                      <a:pt x="0" y="609"/>
                      <a:pt x="0" y="609"/>
                    </a:cubicBezTo>
                    <a:cubicBezTo>
                      <a:pt x="0" y="729"/>
                      <a:pt x="98" y="828"/>
                      <a:pt x="217" y="828"/>
                    </a:cubicBezTo>
                    <a:cubicBezTo>
                      <a:pt x="609" y="828"/>
                      <a:pt x="609" y="828"/>
                      <a:pt x="609" y="828"/>
                    </a:cubicBezTo>
                    <a:cubicBezTo>
                      <a:pt x="729" y="828"/>
                      <a:pt x="828" y="729"/>
                      <a:pt x="828" y="609"/>
                    </a:cubicBezTo>
                    <a:cubicBezTo>
                      <a:pt x="828" y="259"/>
                      <a:pt x="828" y="259"/>
                      <a:pt x="828" y="259"/>
                    </a:cubicBezTo>
                    <a:cubicBezTo>
                      <a:pt x="828" y="258"/>
                      <a:pt x="828" y="258"/>
                      <a:pt x="828" y="257"/>
                    </a:cubicBezTo>
                    <a:lnTo>
                      <a:pt x="724" y="37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17" name="Freeform 9">
                <a:extLst>
                  <a:ext uri="{FF2B5EF4-FFF2-40B4-BE49-F238E27FC236}">
                    <a16:creationId xmlns="" xmlns:a16="http://schemas.microsoft.com/office/drawing/2014/main" id="{4E5F408F-4517-4526-8A33-61DAB109B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821" y="5009800"/>
                <a:ext cx="110821" cy="104945"/>
              </a:xfrm>
              <a:custGeom>
                <a:avLst/>
                <a:gdLst>
                  <a:gd name="T0" fmla="*/ 651 w 679"/>
                  <a:gd name="T1" fmla="*/ 15 h 629"/>
                  <a:gd name="T2" fmla="*/ 581 w 679"/>
                  <a:gd name="T3" fmla="*/ 25 h 629"/>
                  <a:gd name="T4" fmla="*/ 182 w 679"/>
                  <a:gd name="T5" fmla="*/ 442 h 629"/>
                  <a:gd name="T6" fmla="*/ 97 w 679"/>
                  <a:gd name="T7" fmla="*/ 383 h 629"/>
                  <a:gd name="T8" fmla="*/ 25 w 679"/>
                  <a:gd name="T9" fmla="*/ 376 h 629"/>
                  <a:gd name="T10" fmla="*/ 17 w 679"/>
                  <a:gd name="T11" fmla="*/ 439 h 629"/>
                  <a:gd name="T12" fmla="*/ 185 w 679"/>
                  <a:gd name="T13" fmla="*/ 629 h 629"/>
                  <a:gd name="T14" fmla="*/ 663 w 679"/>
                  <a:gd name="T15" fmla="*/ 78 h 629"/>
                  <a:gd name="T16" fmla="*/ 651 w 679"/>
                  <a:gd name="T17" fmla="*/ 15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9" h="629">
                    <a:moveTo>
                      <a:pt x="651" y="15"/>
                    </a:moveTo>
                    <a:cubicBezTo>
                      <a:pt x="629" y="0"/>
                      <a:pt x="597" y="5"/>
                      <a:pt x="581" y="25"/>
                    </a:cubicBezTo>
                    <a:cubicBezTo>
                      <a:pt x="182" y="442"/>
                      <a:pt x="182" y="442"/>
                      <a:pt x="182" y="442"/>
                    </a:cubicBezTo>
                    <a:cubicBezTo>
                      <a:pt x="97" y="383"/>
                      <a:pt x="97" y="383"/>
                      <a:pt x="97" y="383"/>
                    </a:cubicBezTo>
                    <a:cubicBezTo>
                      <a:pt x="79" y="364"/>
                      <a:pt x="47" y="361"/>
                      <a:pt x="25" y="376"/>
                    </a:cubicBezTo>
                    <a:cubicBezTo>
                      <a:pt x="3" y="391"/>
                      <a:pt x="0" y="420"/>
                      <a:pt x="17" y="439"/>
                    </a:cubicBezTo>
                    <a:cubicBezTo>
                      <a:pt x="185" y="629"/>
                      <a:pt x="185" y="629"/>
                      <a:pt x="185" y="629"/>
                    </a:cubicBezTo>
                    <a:cubicBezTo>
                      <a:pt x="663" y="78"/>
                      <a:pt x="663" y="78"/>
                      <a:pt x="663" y="78"/>
                    </a:cubicBezTo>
                    <a:cubicBezTo>
                      <a:pt x="679" y="58"/>
                      <a:pt x="674" y="29"/>
                      <a:pt x="651" y="15"/>
                    </a:cubicBezTo>
                    <a:close/>
                  </a:path>
                </a:pathLst>
              </a:custGeom>
              <a:solidFill>
                <a:srgbClr val="007E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ctr"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grpSp>
        <p:nvGrpSpPr>
          <p:cNvPr id="4" name="그룹 3"/>
          <p:cNvGrpSpPr/>
          <p:nvPr/>
        </p:nvGrpSpPr>
        <p:grpSpPr>
          <a:xfrm>
            <a:off x="585796" y="5213490"/>
            <a:ext cx="8062903" cy="886397"/>
            <a:chOff x="585796" y="4741050"/>
            <a:chExt cx="8062903" cy="886397"/>
          </a:xfrm>
        </p:grpSpPr>
        <p:sp>
          <p:nvSpPr>
            <p:cNvPr id="18" name="직사각형 17"/>
            <p:cNvSpPr/>
            <p:nvPr/>
          </p:nvSpPr>
          <p:spPr>
            <a:xfrm>
              <a:off x="926044" y="4741050"/>
              <a:ext cx="7722655" cy="88639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눈이 잘 안 보이면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, (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확대경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과 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(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/>
                </a:rPr>
                <a:t>점자투표 보조용구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)</a:t>
              </a:r>
              <a:r>
                <a:rPr lang="ko-KR" altLang="en-US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를 제공받을 수 있습니다</a:t>
              </a:r>
              <a:r>
                <a:rPr lang="en-US" altLang="ko-KR" sz="2400" spc="-80">
                  <a:ln w="9525"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/>
                </a:rPr>
                <a:t>. </a:t>
              </a:r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="" xmlns:a16="http://schemas.microsoft.com/office/drawing/2014/main" id="{33D8FD6A-2BE4-40E2-BCD5-F6CC3EBF6A68}"/>
                </a:ext>
              </a:extLst>
            </p:cNvPr>
            <p:cNvGrpSpPr/>
            <p:nvPr/>
          </p:nvGrpSpPr>
          <p:grpSpPr>
            <a:xfrm>
              <a:off x="585796" y="4839955"/>
              <a:ext cx="245004" cy="246451"/>
              <a:chOff x="879088" y="5009800"/>
              <a:chExt cx="143554" cy="144403"/>
            </a:xfrm>
            <a:solidFill>
              <a:schemeClr val="accent2"/>
            </a:solidFill>
          </p:grpSpPr>
          <p:sp>
            <p:nvSpPr>
              <p:cNvPr id="20" name="Freeform 8">
                <a:extLst>
                  <a:ext uri="{FF2B5EF4-FFF2-40B4-BE49-F238E27FC236}">
                    <a16:creationId xmlns="" xmlns:a16="http://schemas.microsoft.com/office/drawing/2014/main" id="{89EB163D-AA50-417D-BD60-41A7C6913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088" y="5016376"/>
                <a:ext cx="135240" cy="137827"/>
              </a:xfrm>
              <a:custGeom>
                <a:avLst/>
                <a:gdLst>
                  <a:gd name="T0" fmla="*/ 724 w 828"/>
                  <a:gd name="T1" fmla="*/ 376 h 828"/>
                  <a:gd name="T2" fmla="*/ 724 w 828"/>
                  <a:gd name="T3" fmla="*/ 609 h 828"/>
                  <a:gd name="T4" fmla="*/ 609 w 828"/>
                  <a:gd name="T5" fmla="*/ 724 h 828"/>
                  <a:gd name="T6" fmla="*/ 217 w 828"/>
                  <a:gd name="T7" fmla="*/ 724 h 828"/>
                  <a:gd name="T8" fmla="*/ 104 w 828"/>
                  <a:gd name="T9" fmla="*/ 609 h 828"/>
                  <a:gd name="T10" fmla="*/ 104 w 828"/>
                  <a:gd name="T11" fmla="*/ 218 h 828"/>
                  <a:gd name="T12" fmla="*/ 217 w 828"/>
                  <a:gd name="T13" fmla="*/ 104 h 828"/>
                  <a:gd name="T14" fmla="*/ 541 w 828"/>
                  <a:gd name="T15" fmla="*/ 104 h 828"/>
                  <a:gd name="T16" fmla="*/ 628 w 828"/>
                  <a:gd name="T17" fmla="*/ 1 h 828"/>
                  <a:gd name="T18" fmla="*/ 609 w 828"/>
                  <a:gd name="T19" fmla="*/ 0 h 828"/>
                  <a:gd name="T20" fmla="*/ 217 w 828"/>
                  <a:gd name="T21" fmla="*/ 0 h 828"/>
                  <a:gd name="T22" fmla="*/ 0 w 828"/>
                  <a:gd name="T23" fmla="*/ 218 h 828"/>
                  <a:gd name="T24" fmla="*/ 0 w 828"/>
                  <a:gd name="T25" fmla="*/ 609 h 828"/>
                  <a:gd name="T26" fmla="*/ 217 w 828"/>
                  <a:gd name="T27" fmla="*/ 828 h 828"/>
                  <a:gd name="T28" fmla="*/ 609 w 828"/>
                  <a:gd name="T29" fmla="*/ 828 h 828"/>
                  <a:gd name="T30" fmla="*/ 828 w 828"/>
                  <a:gd name="T31" fmla="*/ 609 h 828"/>
                  <a:gd name="T32" fmla="*/ 828 w 828"/>
                  <a:gd name="T33" fmla="*/ 259 h 828"/>
                  <a:gd name="T34" fmla="*/ 828 w 828"/>
                  <a:gd name="T35" fmla="*/ 257 h 828"/>
                  <a:gd name="T36" fmla="*/ 724 w 828"/>
                  <a:gd name="T37" fmla="*/ 376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8" h="828">
                    <a:moveTo>
                      <a:pt x="724" y="376"/>
                    </a:moveTo>
                    <a:cubicBezTo>
                      <a:pt x="724" y="609"/>
                      <a:pt x="724" y="609"/>
                      <a:pt x="724" y="609"/>
                    </a:cubicBezTo>
                    <a:cubicBezTo>
                      <a:pt x="724" y="672"/>
                      <a:pt x="672" y="724"/>
                      <a:pt x="609" y="724"/>
                    </a:cubicBezTo>
                    <a:cubicBezTo>
                      <a:pt x="217" y="724"/>
                      <a:pt x="217" y="724"/>
                      <a:pt x="217" y="724"/>
                    </a:cubicBezTo>
                    <a:cubicBezTo>
                      <a:pt x="155" y="724"/>
                      <a:pt x="104" y="672"/>
                      <a:pt x="104" y="609"/>
                    </a:cubicBezTo>
                    <a:cubicBezTo>
                      <a:pt x="104" y="218"/>
                      <a:pt x="104" y="218"/>
                      <a:pt x="104" y="218"/>
                    </a:cubicBezTo>
                    <a:cubicBezTo>
                      <a:pt x="104" y="155"/>
                      <a:pt x="155" y="104"/>
                      <a:pt x="217" y="104"/>
                    </a:cubicBezTo>
                    <a:cubicBezTo>
                      <a:pt x="541" y="104"/>
                      <a:pt x="541" y="104"/>
                      <a:pt x="541" y="104"/>
                    </a:cubicBezTo>
                    <a:cubicBezTo>
                      <a:pt x="628" y="1"/>
                      <a:pt x="628" y="1"/>
                      <a:pt x="628" y="1"/>
                    </a:cubicBezTo>
                    <a:cubicBezTo>
                      <a:pt x="622" y="1"/>
                      <a:pt x="616" y="0"/>
                      <a:pt x="609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98" y="0"/>
                      <a:pt x="0" y="98"/>
                      <a:pt x="0" y="218"/>
                    </a:cubicBezTo>
                    <a:cubicBezTo>
                      <a:pt x="0" y="609"/>
                      <a:pt x="0" y="609"/>
                      <a:pt x="0" y="609"/>
                    </a:cubicBezTo>
                    <a:cubicBezTo>
                      <a:pt x="0" y="729"/>
                      <a:pt x="98" y="828"/>
                      <a:pt x="217" y="828"/>
                    </a:cubicBezTo>
                    <a:cubicBezTo>
                      <a:pt x="609" y="828"/>
                      <a:pt x="609" y="828"/>
                      <a:pt x="609" y="828"/>
                    </a:cubicBezTo>
                    <a:cubicBezTo>
                      <a:pt x="729" y="828"/>
                      <a:pt x="828" y="729"/>
                      <a:pt x="828" y="609"/>
                    </a:cubicBezTo>
                    <a:cubicBezTo>
                      <a:pt x="828" y="259"/>
                      <a:pt x="828" y="259"/>
                      <a:pt x="828" y="259"/>
                    </a:cubicBezTo>
                    <a:cubicBezTo>
                      <a:pt x="828" y="258"/>
                      <a:pt x="828" y="258"/>
                      <a:pt x="828" y="257"/>
                    </a:cubicBezTo>
                    <a:lnTo>
                      <a:pt x="724" y="376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21" name="Freeform 9">
                <a:extLst>
                  <a:ext uri="{FF2B5EF4-FFF2-40B4-BE49-F238E27FC236}">
                    <a16:creationId xmlns="" xmlns:a16="http://schemas.microsoft.com/office/drawing/2014/main" id="{4E5F408F-4517-4526-8A33-61DAB109B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821" y="5009800"/>
                <a:ext cx="110821" cy="104945"/>
              </a:xfrm>
              <a:custGeom>
                <a:avLst/>
                <a:gdLst>
                  <a:gd name="T0" fmla="*/ 651 w 679"/>
                  <a:gd name="T1" fmla="*/ 15 h 629"/>
                  <a:gd name="T2" fmla="*/ 581 w 679"/>
                  <a:gd name="T3" fmla="*/ 25 h 629"/>
                  <a:gd name="T4" fmla="*/ 182 w 679"/>
                  <a:gd name="T5" fmla="*/ 442 h 629"/>
                  <a:gd name="T6" fmla="*/ 97 w 679"/>
                  <a:gd name="T7" fmla="*/ 383 h 629"/>
                  <a:gd name="T8" fmla="*/ 25 w 679"/>
                  <a:gd name="T9" fmla="*/ 376 h 629"/>
                  <a:gd name="T10" fmla="*/ 17 w 679"/>
                  <a:gd name="T11" fmla="*/ 439 h 629"/>
                  <a:gd name="T12" fmla="*/ 185 w 679"/>
                  <a:gd name="T13" fmla="*/ 629 h 629"/>
                  <a:gd name="T14" fmla="*/ 663 w 679"/>
                  <a:gd name="T15" fmla="*/ 78 h 629"/>
                  <a:gd name="T16" fmla="*/ 651 w 679"/>
                  <a:gd name="T17" fmla="*/ 15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9" h="629">
                    <a:moveTo>
                      <a:pt x="651" y="15"/>
                    </a:moveTo>
                    <a:cubicBezTo>
                      <a:pt x="629" y="0"/>
                      <a:pt x="597" y="5"/>
                      <a:pt x="581" y="25"/>
                    </a:cubicBezTo>
                    <a:cubicBezTo>
                      <a:pt x="182" y="442"/>
                      <a:pt x="182" y="442"/>
                      <a:pt x="182" y="442"/>
                    </a:cubicBezTo>
                    <a:cubicBezTo>
                      <a:pt x="97" y="383"/>
                      <a:pt x="97" y="383"/>
                      <a:pt x="97" y="383"/>
                    </a:cubicBezTo>
                    <a:cubicBezTo>
                      <a:pt x="79" y="364"/>
                      <a:pt x="47" y="361"/>
                      <a:pt x="25" y="376"/>
                    </a:cubicBezTo>
                    <a:cubicBezTo>
                      <a:pt x="3" y="391"/>
                      <a:pt x="0" y="420"/>
                      <a:pt x="17" y="439"/>
                    </a:cubicBezTo>
                    <a:cubicBezTo>
                      <a:pt x="185" y="629"/>
                      <a:pt x="185" y="629"/>
                      <a:pt x="185" y="629"/>
                    </a:cubicBezTo>
                    <a:cubicBezTo>
                      <a:pt x="663" y="78"/>
                      <a:pt x="663" y="78"/>
                      <a:pt x="663" y="78"/>
                    </a:cubicBezTo>
                    <a:cubicBezTo>
                      <a:pt x="679" y="58"/>
                      <a:pt x="674" y="29"/>
                      <a:pt x="651" y="15"/>
                    </a:cubicBezTo>
                    <a:close/>
                  </a:path>
                </a:pathLst>
              </a:custGeom>
              <a:solidFill>
                <a:srgbClr val="007E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ctr" latinLnBrk="0">
                  <a:spcAft>
                    <a:spcPts val="600"/>
                  </a:spcAft>
                  <a:defRPr/>
                </a:pPr>
                <a:endParaRPr lang="ko-KR" altLang="en-US" sz="120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sp>
        <p:nvSpPr>
          <p:cNvPr id="25" name="자유형 24"/>
          <p:cNvSpPr/>
          <p:nvPr/>
        </p:nvSpPr>
        <p:spPr>
          <a:xfrm>
            <a:off x="560070" y="4942201"/>
            <a:ext cx="8023860" cy="0"/>
          </a:xfrm>
          <a:custGeom>
            <a:avLst/>
            <a:gdLst>
              <a:gd name="connsiteX0" fmla="*/ 0 w 8031480"/>
              <a:gd name="connsiteY0" fmla="*/ 0 h 441960"/>
              <a:gd name="connsiteX1" fmla="*/ 8023860 w 8031480"/>
              <a:gd name="connsiteY1" fmla="*/ 0 h 441960"/>
              <a:gd name="connsiteX2" fmla="*/ 8031480 w 8031480"/>
              <a:gd name="connsiteY2" fmla="*/ 441960 h 441960"/>
              <a:gd name="connsiteX0" fmla="*/ 0 w 8023860"/>
              <a:gd name="connsiteY0" fmla="*/ 0 h 0"/>
              <a:gd name="connsiteX1" fmla="*/ 8023860 w 80238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23860">
                <a:moveTo>
                  <a:pt x="0" y="0"/>
                </a:moveTo>
                <a:lnTo>
                  <a:pt x="8023860" y="0"/>
                </a:lnTo>
              </a:path>
            </a:pathLst>
          </a:cu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926044" y="1963504"/>
            <a:ext cx="7722655" cy="41761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혼자서 투표도장 찍는 것이 어려울 경우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가족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이나 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안내하는</a:t>
            </a:r>
            <a:r>
              <a:rPr lang="en-US" altLang="ko-KR" sz="24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endParaRPr lang="en-US" altLang="ko-KR" sz="2400" spc="-80">
              <a:ln w="9525">
                <a:solidFill>
                  <a:schemeClr val="accent1">
                    <a:alpha val="0"/>
                  </a:schemeClr>
                </a:solidFill>
              </a:ln>
              <a:solidFill>
                <a:srgbClr val="EE6600">
                  <a:alpha val="0"/>
                </a:srgb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Arial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926044" y="1963504"/>
            <a:ext cx="7722655" cy="132959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혼자서 투표도장 찍는 것이 어려울 경우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가족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이나 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안내하는</a:t>
            </a:r>
            <a:r>
              <a:rPr lang="en-US" altLang="ko-KR" sz="24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 </a:t>
            </a:r>
            <a:r>
              <a:rPr lang="ko-KR" altLang="en-US" sz="24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사람의 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도움을 받을 수 있습니다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 때 도움을 주는 </a:t>
            </a:r>
            <a:r>
              <a:rPr lang="ko-KR" altLang="en-US" sz="24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사람은 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비밀선거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, 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직접선거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 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등의 선거의 원칙을 잘 지켜야 합니다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926044" y="1963504"/>
            <a:ext cx="7722655" cy="132959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4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혼자서 투표도장 찍는 것이 어려울 경우</a:t>
            </a:r>
            <a:r>
              <a:rPr lang="en-US" altLang="ko-KR" sz="24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(</a:t>
            </a:r>
            <a:r>
              <a:rPr lang="ko-KR" altLang="en-US" sz="24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가족</a:t>
            </a:r>
            <a:r>
              <a:rPr lang="en-US" altLang="ko-KR" sz="24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이나 </a:t>
            </a:r>
            <a:r>
              <a:rPr lang="en-US" altLang="ko-KR" sz="24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4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안내하는</a:t>
            </a:r>
            <a:r>
              <a:rPr lang="en-US" altLang="ko-KR" sz="24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 </a:t>
            </a:r>
            <a:r>
              <a:rPr lang="ko-KR" altLang="en-US" sz="24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사람의 도움을 받을 수 있습니다</a:t>
            </a:r>
            <a:r>
              <a:rPr lang="en-US" altLang="ko-KR" sz="24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  <a:r>
              <a:rPr lang="ko-KR" altLang="en-US" sz="24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이 때 도움을 주는 사람은 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비밀선거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, 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직접선거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 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등의 선거의 원칙을 잘 지켜야 합니다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926044" y="3810097"/>
            <a:ext cx="7722655" cy="8863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손이 불편하여 투표도장을 찍는 것이 어려운 경우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밴드형 기표용구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와 </a:t>
            </a:r>
            <a:r>
              <a:rPr lang="en-US" altLang="ko-KR" sz="24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마우스피스형 기표용구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를 제공받을 수 있습니다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926044" y="3810097"/>
            <a:ext cx="7722655" cy="8863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손이 불편하여 투표도장을 찍는 것이 어려운 경우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밴드형 기표용구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와 </a:t>
            </a:r>
            <a:r>
              <a:rPr lang="en-US" altLang="ko-KR" sz="2400" spc="-80" smtClean="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마우스피스형 기표용구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를 제공받을 수 있습니다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926044" y="5213490"/>
            <a:ext cx="7722655" cy="8863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눈이 잘 안 보이면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확대경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과 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점자투표 보조용구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를 제공받을 수 있습니다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>
                    <a:alpha val="0"/>
                  </a:srgb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926044" y="5213490"/>
            <a:ext cx="7722655" cy="8863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눈이 잘 안 보이면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, 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확대경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과 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(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E66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/>
              </a:rPr>
              <a:t>점자투표 보조용구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)</a:t>
            </a:r>
            <a:r>
              <a:rPr lang="ko-KR" altLang="en-US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를 제공받을 수 있습니다</a:t>
            </a:r>
            <a:r>
              <a:rPr lang="en-US" altLang="ko-KR" sz="2400" spc="-80">
                <a:ln w="9525"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  <a:alpha val="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0467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28" grpId="0"/>
      <p:bldP spid="31" grpId="0"/>
      <p:bldP spid="32" grpId="0"/>
      <p:bldP spid="33" grpId="0"/>
      <p:bldP spid="3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589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2098</Words>
  <Application>Microsoft Office PowerPoint</Application>
  <PresentationFormat>화면 슬라이드 쇼(4:3)</PresentationFormat>
  <Paragraphs>497</Paragraphs>
  <Slides>30</Slides>
  <Notes>13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wook</dc:creator>
  <cp:lastModifiedBy>USER</cp:lastModifiedBy>
  <cp:revision>101</cp:revision>
  <dcterms:created xsi:type="dcterms:W3CDTF">2019-10-04T04:12:52Z</dcterms:created>
  <dcterms:modified xsi:type="dcterms:W3CDTF">2020-02-27T05:25:41Z</dcterms:modified>
</cp:coreProperties>
</file>